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8"/>
  </p:notesMasterIdLst>
  <p:sldIdLst>
    <p:sldId id="256" r:id="rId2"/>
    <p:sldId id="368" r:id="rId3"/>
    <p:sldId id="263" r:id="rId4"/>
    <p:sldId id="290" r:id="rId5"/>
    <p:sldId id="292" r:id="rId6"/>
    <p:sldId id="362" r:id="rId7"/>
    <p:sldId id="365" r:id="rId8"/>
    <p:sldId id="369" r:id="rId9"/>
    <p:sldId id="370" r:id="rId10"/>
    <p:sldId id="376" r:id="rId11"/>
    <p:sldId id="293" r:id="rId12"/>
    <p:sldId id="300" r:id="rId13"/>
    <p:sldId id="294" r:id="rId14"/>
    <p:sldId id="363" r:id="rId15"/>
    <p:sldId id="367" r:id="rId16"/>
    <p:sldId id="364" r:id="rId17"/>
    <p:sldId id="374" r:id="rId18"/>
    <p:sldId id="375" r:id="rId19"/>
    <p:sldId id="296" r:id="rId20"/>
    <p:sldId id="297" r:id="rId21"/>
    <p:sldId id="299" r:id="rId22"/>
    <p:sldId id="301" r:id="rId23"/>
    <p:sldId id="356" r:id="rId24"/>
    <p:sldId id="373" r:id="rId25"/>
    <p:sldId id="371" r:id="rId26"/>
    <p:sldId id="361" r:id="rId27"/>
  </p:sldIdLst>
  <p:sldSz cx="10691813" cy="7559675"/>
  <p:notesSz cx="6797675" cy="9926638"/>
  <p:embeddedFontLst>
    <p:embeddedFont>
      <p:font typeface="HY헤드라인M" panose="02030600000101010101" pitchFamily="18" charset="-127"/>
      <p:regular r:id="rId29"/>
    </p:embeddedFont>
    <p:embeddedFont>
      <p:font typeface="Arial Unicode MS" panose="020B0604020202020204" pitchFamily="50" charset="-127"/>
      <p:regular r:id="rId30"/>
    </p:embeddedFont>
    <p:embeddedFont>
      <p:font typeface="나눔바른고딕" panose="020B0600000101010101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함초롬바탕" panose="02030604000101010101" pitchFamily="18" charset="-127"/>
      <p:regular r:id="rId35"/>
      <p:bold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  <p:embeddedFont>
      <p:font typeface="Rix모던고딕 M" panose="02020603020101020101" pitchFamily="18" charset="-12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B3"/>
    <a:srgbClr val="4571A1"/>
    <a:srgbClr val="0000FF"/>
    <a:srgbClr val="015196"/>
    <a:srgbClr val="004580"/>
    <a:srgbClr val="005296"/>
    <a:srgbClr val="0061B2"/>
    <a:srgbClr val="C1D2E4"/>
    <a:srgbClr val="7B9FC7"/>
    <a:srgbClr val="A4B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1" autoAdjust="0"/>
    <p:restoredTop sz="99206" autoAdjust="0"/>
  </p:normalViewPr>
  <p:slideViewPr>
    <p:cSldViewPr snapToGrid="0">
      <p:cViewPr varScale="1">
        <p:scale>
          <a:sx n="106" d="100"/>
          <a:sy n="106" d="100"/>
        </p:scale>
        <p:origin x="1158" y="102"/>
      </p:cViewPr>
      <p:guideLst>
        <p:guide orient="horz" pos="2381"/>
        <p:guide pos="33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C1C66-4FA7-4273-ADD8-0B16A96E7C30}" type="datetimeFigureOut">
              <a:rPr lang="ko-KR" altLang="en-US" smtClean="0"/>
              <a:pPr/>
              <a:t>2020-02-25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123A2-67BA-4F75-A625-B4DF2DFFF0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5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 smtClean="0"/>
              <a:t>In this</a:t>
            </a:r>
            <a:r>
              <a:rPr lang="en-US" altLang="ko-KR" sz="1000" baseline="0" dirty="0" smtClean="0"/>
              <a:t> page you can see what </a:t>
            </a:r>
            <a:r>
              <a:rPr lang="en-US" altLang="ko-KR" sz="1000" baseline="0" dirty="0" err="1" smtClean="0"/>
              <a:t>Uconsystem</a:t>
            </a:r>
            <a:r>
              <a:rPr lang="en-US" altLang="ko-KR" sz="1000" baseline="0" dirty="0" smtClean="0"/>
              <a:t> is doing. </a:t>
            </a:r>
          </a:p>
          <a:p>
            <a:endParaRPr lang="en-US" altLang="ko-KR" sz="1000" baseline="0" dirty="0" smtClean="0"/>
          </a:p>
          <a:p>
            <a:r>
              <a:rPr lang="en-US" altLang="ko-KR" sz="1000" baseline="0" dirty="0" smtClean="0"/>
              <a:t>We develop and produce various kinds of drones, 32meter long aerostat, industrial multi-copter, tethered drone, fixed-wing mapping &amp; video photographing drone, reconnaissance &amp; surveillance drone for military, Optional Piloted Vehicle and  Unmanned Surface vessel.</a:t>
            </a:r>
          </a:p>
          <a:p>
            <a:endParaRPr lang="en-US" altLang="ko-KR" sz="1000" baseline="0" dirty="0" smtClean="0"/>
          </a:p>
          <a:p>
            <a:r>
              <a:rPr lang="en-US" altLang="ko-KR" sz="1000" baseline="0" dirty="0" smtClean="0"/>
              <a:t>And another key technology is on the ground control &amp; networking system which controls the whole flight of UAV, receives the information gathered from the UAX and transmits them to the place or people who need such information.     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86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7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en-US" altLang="ko-KR" baseline="0" dirty="0" smtClean="0"/>
              <a:t> is the small size multi-copter for mapping and video transmission.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Weight is 1 kg and communication range is 1 km.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478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31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400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3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510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523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60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83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Recently our company put more interest &amp; efforts into</a:t>
            </a:r>
            <a:r>
              <a:rPr lang="en-US" altLang="ko-KR" baseline="0" dirty="0" smtClean="0"/>
              <a:t> the networking &amp; system integration market.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First one is integrated monitoring system of important facility like air-force base.</a:t>
            </a:r>
          </a:p>
          <a:p>
            <a:r>
              <a:rPr lang="en-US" altLang="ko-KR" baseline="0" dirty="0" smtClean="0"/>
              <a:t>Second in clockwise, is the integrated control system for multi number of drones during mission.</a:t>
            </a:r>
            <a:endParaRPr lang="en-US" altLang="ko-KR" dirty="0" smtClean="0"/>
          </a:p>
          <a:p>
            <a:r>
              <a:rPr lang="en-US" altLang="ko-KR" dirty="0" smtClean="0"/>
              <a:t>Third one, it is the drone tracking system in the day &amp; night installed in the Research Institute.</a:t>
            </a:r>
          </a:p>
          <a:p>
            <a:r>
              <a:rPr lang="en-US" altLang="ko-KR" baseline="0" dirty="0" smtClean="0"/>
              <a:t>Final one, it is the drone video image real-time transmission system installed in the one of Korean province.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55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81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46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7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85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868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15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43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123A2-67BA-4F75-A625-B4DF2DFFF09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0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0" y="6382379"/>
            <a:ext cx="8005313" cy="0"/>
          </a:xfrm>
          <a:prstGeom prst="line">
            <a:avLst/>
          </a:prstGeom>
          <a:ln w="12700" cap="sq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55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85766BB3-50D7-4EF0-B152-E996B09BD917}" type="datetime1">
              <a:rPr lang="ko-KR" altLang="en-US" smtClean="0"/>
              <a:pPr/>
              <a:t>2020-02-25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F947-EB96-40CD-BDA3-191AC48C82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53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2346F187-606B-4B4B-804C-B48024B7BFC5}" type="datetime1">
              <a:rPr lang="ko-KR" altLang="en-US" smtClean="0"/>
              <a:pPr/>
              <a:t>2020-02-25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F947-EB96-40CD-BDA3-191AC48C82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181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B204D2A0-EA07-4CA8-8C3F-A8602837BFD9}" type="datetime1">
              <a:rPr lang="ko-KR" altLang="en-US" smtClean="0"/>
              <a:pPr/>
              <a:t>2020-02-25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F947-EB96-40CD-BDA3-191AC48C82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81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36477" y="1237197"/>
            <a:ext cx="8018860" cy="2631887"/>
          </a:xfrm>
        </p:spPr>
        <p:txBody>
          <a:bodyPr anchor="b"/>
          <a:lstStyle>
            <a:lvl1pPr algn="ctr">
              <a:defRPr sz="5262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05"/>
            </a:lvl1pPr>
            <a:lvl2pPr marL="400964" indent="0" algn="ctr">
              <a:buNone/>
              <a:defRPr sz="1754"/>
            </a:lvl2pPr>
            <a:lvl3pPr marL="801929" indent="0" algn="ctr">
              <a:buNone/>
              <a:defRPr sz="1579"/>
            </a:lvl3pPr>
            <a:lvl4pPr marL="1202893" indent="0" algn="ctr">
              <a:buNone/>
              <a:defRPr sz="1403"/>
            </a:lvl4pPr>
            <a:lvl5pPr marL="1603858" indent="0" algn="ctr">
              <a:buNone/>
              <a:defRPr sz="1403"/>
            </a:lvl5pPr>
            <a:lvl6pPr marL="2004822" indent="0" algn="ctr">
              <a:buNone/>
              <a:defRPr sz="1403"/>
            </a:lvl6pPr>
            <a:lvl7pPr marL="2405786" indent="0" algn="ctr">
              <a:buNone/>
              <a:defRPr sz="1403"/>
            </a:lvl7pPr>
            <a:lvl8pPr marL="2806751" indent="0" algn="ctr">
              <a:buNone/>
              <a:defRPr sz="1403"/>
            </a:lvl8pPr>
            <a:lvl9pPr marL="3207715" indent="0" algn="ctr">
              <a:buNone/>
              <a:defRPr sz="1403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5062" y="7006699"/>
            <a:ext cx="2405658" cy="402483"/>
          </a:xfrm>
          <a:prstGeom prst="rect">
            <a:avLst/>
          </a:prstGeom>
        </p:spPr>
        <p:txBody>
          <a:bodyPr/>
          <a:lstStyle/>
          <a:p>
            <a:fld id="{EACE620D-BC06-4955-8CB8-D93D72865C4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2020-02-25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41663" y="7006699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67A5C-178C-4338-AA1A-D8009A2188D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17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534908" y="7007341"/>
            <a:ext cx="2495180" cy="401553"/>
          </a:xfrm>
          <a:prstGeom prst="rect">
            <a:avLst/>
          </a:prstGeom>
        </p:spPr>
        <p:txBody>
          <a:bodyPr/>
          <a:lstStyle/>
          <a:p>
            <a:fld id="{7B7596D5-9351-4443-B5C9-53C00B2B4296}" type="datetimeFigureOut">
              <a:rPr lang="ko-KR" altLang="en-US" smtClean="0"/>
              <a:pPr/>
              <a:t>2020-02-25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652296" y="7007341"/>
            <a:ext cx="3387222" cy="40155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22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2000161"/>
            <a:ext cx="10691813" cy="0"/>
          </a:xfrm>
          <a:prstGeom prst="line">
            <a:avLst/>
          </a:prstGeom>
          <a:ln w="12700" cap="sq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0"/>
            <a:ext cx="10691813" cy="60384"/>
          </a:xfrm>
          <a:prstGeom prst="rect">
            <a:avLst/>
          </a:prstGeom>
          <a:solidFill>
            <a:srgbClr val="0151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86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0B84E80B-6487-4002-985D-9807FFFA01D8}" type="datetime1">
              <a:rPr lang="ko-KR" altLang="en-US" smtClean="0"/>
              <a:pPr/>
              <a:t>2020-02-25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F947-EB96-40CD-BDA3-191AC48C826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59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4E7DE0AE-E9E9-4153-9852-793D55C9ED32}" type="datetime1">
              <a:rPr lang="ko-KR" altLang="en-US" smtClean="0"/>
              <a:pPr/>
              <a:t>2020-02-25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F947-EB96-40CD-BDA3-191AC48C82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8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23A156A8-9126-48CB-B95F-B6E72D068262}" type="datetime1">
              <a:rPr lang="ko-KR" altLang="en-US" smtClean="0"/>
              <a:pPr/>
              <a:t>2020-02-25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F947-EB96-40CD-BDA3-191AC48C82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2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CD806982-E078-46F3-860E-1E838A90FEEA}" type="datetime1">
              <a:rPr lang="ko-KR" altLang="en-US" smtClean="0"/>
              <a:pPr/>
              <a:t>2020-02-25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F947-EB96-40CD-BDA3-191AC48C82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2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968000" y="402484"/>
            <a:ext cx="9583947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84508" y="146648"/>
            <a:ext cx="56746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mtClean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90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968000" y="402484"/>
            <a:ext cx="9583947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84508" y="146648"/>
            <a:ext cx="56746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mtClean="0"/>
              <a:t>#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1270800"/>
            <a:ext cx="10691813" cy="5589916"/>
          </a:xfrm>
          <a:prstGeom prst="rect">
            <a:avLst/>
          </a:prstGeom>
          <a:solidFill>
            <a:srgbClr val="F0F4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20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  <a:prstGeom prst="rect">
            <a:avLst/>
          </a:prstGeo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/>
          <a:lstStyle/>
          <a:p>
            <a:fld id="{7A7CFDEA-6141-483B-9C42-F486B0FB40A1}" type="datetime1">
              <a:rPr lang="ko-KR" altLang="en-US" smtClean="0"/>
              <a:pPr/>
              <a:t>2020-02-25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AF947-EB96-40CD-BDA3-191AC48C82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876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610" y="7140373"/>
            <a:ext cx="1710213" cy="2735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46" y="507739"/>
            <a:ext cx="3158884" cy="4915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8000" y="402484"/>
            <a:ext cx="9583947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84508" y="146648"/>
            <a:ext cx="56746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-15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mtClean="0"/>
              <a:t>#</a:t>
            </a:r>
            <a:endParaRPr lang="ko-KR" altLang="en-US" dirty="0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-1" y="0"/>
            <a:ext cx="10691813" cy="146649"/>
            <a:chOff x="-1" y="0"/>
            <a:chExt cx="10691813" cy="152401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-1" y="1"/>
              <a:ext cx="10691813" cy="152400"/>
            </a:xfrm>
            <a:prstGeom prst="rect">
              <a:avLst/>
            </a:prstGeom>
            <a:solidFill>
              <a:srgbClr val="0045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+mn-ea"/>
                <a:ea typeface="+mn-ea"/>
              </a:endParaRPr>
            </a:p>
          </p:txBody>
        </p:sp>
        <p:sp>
          <p:nvSpPr>
            <p:cNvPr id="9" name="직사각형 3"/>
            <p:cNvSpPr/>
            <p:nvPr userDrawn="1"/>
          </p:nvSpPr>
          <p:spPr>
            <a:xfrm>
              <a:off x="0" y="0"/>
              <a:ext cx="8315326" cy="152400"/>
            </a:xfrm>
            <a:custGeom>
              <a:avLst/>
              <a:gdLst>
                <a:gd name="connsiteX0" fmla="*/ 0 w 8186739"/>
                <a:gd name="connsiteY0" fmla="*/ 0 h 152400"/>
                <a:gd name="connsiteX1" fmla="*/ 8186739 w 8186739"/>
                <a:gd name="connsiteY1" fmla="*/ 0 h 152400"/>
                <a:gd name="connsiteX2" fmla="*/ 8186739 w 8186739"/>
                <a:gd name="connsiteY2" fmla="*/ 152400 h 152400"/>
                <a:gd name="connsiteX3" fmla="*/ 0 w 8186739"/>
                <a:gd name="connsiteY3" fmla="*/ 152400 h 152400"/>
                <a:gd name="connsiteX4" fmla="*/ 0 w 8186739"/>
                <a:gd name="connsiteY4" fmla="*/ 0 h 152400"/>
                <a:gd name="connsiteX0" fmla="*/ 0 w 8315326"/>
                <a:gd name="connsiteY0" fmla="*/ 0 h 152400"/>
                <a:gd name="connsiteX1" fmla="*/ 8315326 w 8315326"/>
                <a:gd name="connsiteY1" fmla="*/ 0 h 152400"/>
                <a:gd name="connsiteX2" fmla="*/ 8186739 w 8315326"/>
                <a:gd name="connsiteY2" fmla="*/ 152400 h 152400"/>
                <a:gd name="connsiteX3" fmla="*/ 0 w 8315326"/>
                <a:gd name="connsiteY3" fmla="*/ 152400 h 152400"/>
                <a:gd name="connsiteX4" fmla="*/ 0 w 8315326"/>
                <a:gd name="connsiteY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5326" h="152400">
                  <a:moveTo>
                    <a:pt x="0" y="0"/>
                  </a:moveTo>
                  <a:lnTo>
                    <a:pt x="8315326" y="0"/>
                  </a:lnTo>
                  <a:lnTo>
                    <a:pt x="8186739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1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 smtClean="0">
                  <a:latin typeface="+mn-ea"/>
                  <a:ea typeface="+mn-ea"/>
                </a:rPr>
                <a:t> </a:t>
              </a:r>
              <a:endParaRPr lang="ko-KR" altLang="en-US" spc="-150" dirty="0">
                <a:latin typeface="+mn-ea"/>
                <a:ea typeface="+mn-ea"/>
              </a:endParaRPr>
            </a:p>
          </p:txBody>
        </p:sp>
      </p:grpSp>
      <p:sp>
        <p:nvSpPr>
          <p:cNvPr id="10" name="직사각형 9"/>
          <p:cNvSpPr/>
          <p:nvPr userDrawn="1"/>
        </p:nvSpPr>
        <p:spPr>
          <a:xfrm>
            <a:off x="-2" y="0"/>
            <a:ext cx="828137" cy="905774"/>
          </a:xfrm>
          <a:prstGeom prst="rect">
            <a:avLst/>
          </a:prstGeom>
          <a:solidFill>
            <a:srgbClr val="006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 flipH="1" flipV="1">
            <a:off x="-8021" y="7295614"/>
            <a:ext cx="8651692" cy="1"/>
          </a:xfrm>
          <a:prstGeom prst="line">
            <a:avLst/>
          </a:prstGeom>
          <a:ln cap="rnd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 userDrawn="1"/>
        </p:nvSpPr>
        <p:spPr>
          <a:xfrm>
            <a:off x="52743" y="7285911"/>
            <a:ext cx="15472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000" b="1" dirty="0" smtClean="0">
                <a:solidFill>
                  <a:srgbClr val="9AAAB8"/>
                </a:solidFill>
                <a:latin typeface="+mn-ea"/>
                <a:ea typeface="+mn-ea"/>
              </a:rPr>
              <a:t>www.uconsystem.com</a:t>
            </a:r>
            <a:endParaRPr lang="ko-KR" altLang="en-US" sz="1000" b="1" dirty="0">
              <a:solidFill>
                <a:srgbClr val="9AAAB8"/>
              </a:solidFill>
              <a:latin typeface="+mn-ea"/>
              <a:ea typeface="+mn-ea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88883" y="341238"/>
            <a:ext cx="283221" cy="0"/>
          </a:xfrm>
          <a:prstGeom prst="line">
            <a:avLst/>
          </a:prstGeom>
          <a:ln w="19050" cap="rnd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0" y="146648"/>
            <a:ext cx="828137" cy="759126"/>
          </a:xfrm>
          <a:custGeom>
            <a:avLst/>
            <a:gdLst>
              <a:gd name="connsiteX0" fmla="*/ 0 w 828137"/>
              <a:gd name="connsiteY0" fmla="*/ 0 h 759126"/>
              <a:gd name="connsiteX1" fmla="*/ 828137 w 828137"/>
              <a:gd name="connsiteY1" fmla="*/ 0 h 759126"/>
              <a:gd name="connsiteX2" fmla="*/ 828137 w 828137"/>
              <a:gd name="connsiteY2" fmla="*/ 759126 h 759126"/>
              <a:gd name="connsiteX3" fmla="*/ 0 w 828137"/>
              <a:gd name="connsiteY3" fmla="*/ 759126 h 759126"/>
              <a:gd name="connsiteX4" fmla="*/ 0 w 828137"/>
              <a:gd name="connsiteY4" fmla="*/ 0 h 759126"/>
              <a:gd name="connsiteX0" fmla="*/ 0 w 828137"/>
              <a:gd name="connsiteY0" fmla="*/ 759126 h 759126"/>
              <a:gd name="connsiteX1" fmla="*/ 828137 w 828137"/>
              <a:gd name="connsiteY1" fmla="*/ 0 h 759126"/>
              <a:gd name="connsiteX2" fmla="*/ 828137 w 828137"/>
              <a:gd name="connsiteY2" fmla="*/ 759126 h 759126"/>
              <a:gd name="connsiteX3" fmla="*/ 0 w 828137"/>
              <a:gd name="connsiteY3" fmla="*/ 759126 h 75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8137" h="759126">
                <a:moveTo>
                  <a:pt x="0" y="759126"/>
                </a:moveTo>
                <a:lnTo>
                  <a:pt x="828137" y="0"/>
                </a:lnTo>
                <a:lnTo>
                  <a:pt x="828137" y="759126"/>
                </a:lnTo>
                <a:lnTo>
                  <a:pt x="0" y="759126"/>
                </a:lnTo>
                <a:close/>
              </a:path>
            </a:pathLst>
          </a:custGeom>
          <a:solidFill>
            <a:srgbClr val="006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002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4" r:id="rId14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2.png"/><Relationship Id="rId3" Type="http://schemas.openxmlformats.org/officeDocument/2006/relationships/image" Target="../media/image30.jpeg"/><Relationship Id="rId7" Type="http://schemas.openxmlformats.org/officeDocument/2006/relationships/hyperlink" Target="../../&#46041;&#50689;&#49345;/Remo-M.mp4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eg"/><Relationship Id="rId11" Type="http://schemas.openxmlformats.org/officeDocument/2006/relationships/image" Target="../media/image6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4.jpeg"/><Relationship Id="rId9" Type="http://schemas.openxmlformats.org/officeDocument/2006/relationships/image" Target="../media/image35.png"/><Relationship Id="rId1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6.jpeg"/><Relationship Id="rId26" Type="http://schemas.openxmlformats.org/officeDocument/2006/relationships/image" Target="../media/image40.png"/><Relationship Id="rId3" Type="http://schemas.openxmlformats.org/officeDocument/2006/relationships/image" Target="../media/image64.png"/><Relationship Id="rId21" Type="http://schemas.openxmlformats.org/officeDocument/2006/relationships/image" Target="../media/image79.png"/><Relationship Id="rId7" Type="http://schemas.openxmlformats.org/officeDocument/2006/relationships/image" Target="../media/image66.jpeg"/><Relationship Id="rId12" Type="http://schemas.openxmlformats.org/officeDocument/2006/relationships/image" Target="../media/image71.jpeg"/><Relationship Id="rId17" Type="http://schemas.openxmlformats.org/officeDocument/2006/relationships/image" Target="../media/image75.png"/><Relationship Id="rId25" Type="http://schemas.openxmlformats.org/officeDocument/2006/relationships/hyperlink" Target="../../&#46041;&#50689;&#49345;/RemoEye-002B.mp4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70.png"/><Relationship Id="rId24" Type="http://schemas.openxmlformats.org/officeDocument/2006/relationships/image" Target="../media/image82.jpeg"/><Relationship Id="rId5" Type="http://schemas.openxmlformats.org/officeDocument/2006/relationships/image" Target="../media/image28.jpeg"/><Relationship Id="rId15" Type="http://schemas.openxmlformats.org/officeDocument/2006/relationships/image" Target="../media/image73.png"/><Relationship Id="rId23" Type="http://schemas.openxmlformats.org/officeDocument/2006/relationships/image" Target="../media/image81.jpeg"/><Relationship Id="rId10" Type="http://schemas.openxmlformats.org/officeDocument/2006/relationships/image" Target="../media/image69.jpeg"/><Relationship Id="rId19" Type="http://schemas.openxmlformats.org/officeDocument/2006/relationships/image" Target="../media/image77.png"/><Relationship Id="rId4" Type="http://schemas.openxmlformats.org/officeDocument/2006/relationships/image" Target="../media/image65.png"/><Relationship Id="rId9" Type="http://schemas.openxmlformats.org/officeDocument/2006/relationships/image" Target="../media/image68.jpeg"/><Relationship Id="rId14" Type="http://schemas.microsoft.com/office/2007/relationships/hdphoto" Target="../media/hdphoto2.wdp"/><Relationship Id="rId22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microsoft.com/office/2007/relationships/hdphoto" Target="../media/hdphoto3.wdp"/><Relationship Id="rId18" Type="http://schemas.openxmlformats.org/officeDocument/2006/relationships/image" Target="../media/image92.png"/><Relationship Id="rId3" Type="http://schemas.openxmlformats.org/officeDocument/2006/relationships/image" Target="../media/image28.jpeg"/><Relationship Id="rId7" Type="http://schemas.microsoft.com/office/2007/relationships/hdphoto" Target="../media/hdphoto2.wdp"/><Relationship Id="rId12" Type="http://schemas.openxmlformats.org/officeDocument/2006/relationships/image" Target="../media/image88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6" Type="http://schemas.microsoft.com/office/2007/relationships/hdphoto" Target="../media/hdphoto4.wdp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87.png"/><Relationship Id="rId5" Type="http://schemas.openxmlformats.org/officeDocument/2006/relationships/image" Target="../media/image83.jpeg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19" Type="http://schemas.openxmlformats.org/officeDocument/2006/relationships/hyperlink" Target="../../&#46041;&#50689;&#49345;/Remo-TOL.mp4" TargetMode="External"/><Relationship Id="rId4" Type="http://schemas.openxmlformats.org/officeDocument/2006/relationships/image" Target="../media/image31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13" Type="http://schemas.openxmlformats.org/officeDocument/2006/relationships/image" Target="../media/image100.jpeg"/><Relationship Id="rId3" Type="http://schemas.openxmlformats.org/officeDocument/2006/relationships/image" Target="../media/image93.png"/><Relationship Id="rId7" Type="http://schemas.openxmlformats.org/officeDocument/2006/relationships/image" Target="../media/image95.jpeg"/><Relationship Id="rId12" Type="http://schemas.openxmlformats.org/officeDocument/2006/relationships/image" Target="../media/image99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6.wdp"/><Relationship Id="rId11" Type="http://schemas.openxmlformats.org/officeDocument/2006/relationships/image" Target="../media/image98.jpeg"/><Relationship Id="rId5" Type="http://schemas.openxmlformats.org/officeDocument/2006/relationships/image" Target="../media/image94.png"/><Relationship Id="rId15" Type="http://schemas.openxmlformats.org/officeDocument/2006/relationships/hyperlink" Target="../../&#46041;&#50689;&#49345;/RemoEye-006A%20(ENG).wmv" TargetMode="External"/><Relationship Id="rId10" Type="http://schemas.openxmlformats.org/officeDocument/2006/relationships/image" Target="../media/image31.png"/><Relationship Id="rId4" Type="http://schemas.microsoft.com/office/2007/relationships/hdphoto" Target="../media/hdphoto5.wdp"/><Relationship Id="rId9" Type="http://schemas.openxmlformats.org/officeDocument/2006/relationships/image" Target="../media/image97.jpeg"/><Relationship Id="rId14" Type="http://schemas.openxmlformats.org/officeDocument/2006/relationships/image" Target="../media/image10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8.png"/><Relationship Id="rId18" Type="http://schemas.openxmlformats.org/officeDocument/2006/relationships/image" Target="../media/image112.png"/><Relationship Id="rId26" Type="http://schemas.openxmlformats.org/officeDocument/2006/relationships/image" Target="../media/image69.jpeg"/><Relationship Id="rId3" Type="http://schemas.openxmlformats.org/officeDocument/2006/relationships/hyperlink" Target="http://www.google.co.kr/url?sa=i&amp;rct=j&amp;q=&amp;esrc=s&amp;frm=1&amp;source=images&amp;cd=&amp;cad=rja&amp;uact=8&amp;ved=0ahUKEwiAp6jVuLPLAhUh5qYKHYYpBl8QjRwIBw&amp;url=http://blog.daum.net/_blog/BlogTypeView.do?blogid=0Acv0&amp;articleno=17209934&amp;bvm=bv.116274245,d.dGY&amp;psig=AFQjCNHPvpxZ91uCbSLhez9ScV7lkd8j2A&amp;ust=1457607286628092" TargetMode="External"/><Relationship Id="rId21" Type="http://schemas.openxmlformats.org/officeDocument/2006/relationships/image" Target="../media/image114.png"/><Relationship Id="rId7" Type="http://schemas.openxmlformats.org/officeDocument/2006/relationships/image" Target="../media/image103.jpeg"/><Relationship Id="rId12" Type="http://schemas.microsoft.com/office/2007/relationships/hdphoto" Target="../media/hdphoto7.wdp"/><Relationship Id="rId17" Type="http://schemas.openxmlformats.org/officeDocument/2006/relationships/image" Target="../media/image111.png"/><Relationship Id="rId25" Type="http://schemas.openxmlformats.org/officeDocument/2006/relationships/image" Target="../media/image68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0.png"/><Relationship Id="rId20" Type="http://schemas.microsoft.com/office/2007/relationships/hdphoto" Target="../media/hdphoto9.wdp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107.png"/><Relationship Id="rId24" Type="http://schemas.microsoft.com/office/2007/relationships/hdphoto" Target="../media/hdphoto10.wdp"/><Relationship Id="rId5" Type="http://schemas.openxmlformats.org/officeDocument/2006/relationships/image" Target="../media/image28.jpeg"/><Relationship Id="rId15" Type="http://schemas.microsoft.com/office/2007/relationships/hdphoto" Target="../media/hdphoto8.wdp"/><Relationship Id="rId23" Type="http://schemas.openxmlformats.org/officeDocument/2006/relationships/image" Target="../media/image116.png"/><Relationship Id="rId28" Type="http://schemas.openxmlformats.org/officeDocument/2006/relationships/hyperlink" Target="../../&#46041;&#50689;&#49345;/RemoEye-006A%20(ENG).wmv" TargetMode="External"/><Relationship Id="rId10" Type="http://schemas.openxmlformats.org/officeDocument/2006/relationships/image" Target="../media/image106.jpeg"/><Relationship Id="rId19" Type="http://schemas.openxmlformats.org/officeDocument/2006/relationships/image" Target="../media/image113.png"/><Relationship Id="rId4" Type="http://schemas.openxmlformats.org/officeDocument/2006/relationships/image" Target="../media/image102.jpeg"/><Relationship Id="rId9" Type="http://schemas.openxmlformats.org/officeDocument/2006/relationships/image" Target="../media/image105.png"/><Relationship Id="rId14" Type="http://schemas.openxmlformats.org/officeDocument/2006/relationships/image" Target="../media/image109.png"/><Relationship Id="rId22" Type="http://schemas.openxmlformats.org/officeDocument/2006/relationships/image" Target="../media/image115.png"/><Relationship Id="rId27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13.png"/><Relationship Id="rId18" Type="http://schemas.openxmlformats.org/officeDocument/2006/relationships/image" Target="../media/image108.png"/><Relationship Id="rId26" Type="http://schemas.openxmlformats.org/officeDocument/2006/relationships/image" Target="../media/image121.png"/><Relationship Id="rId3" Type="http://schemas.openxmlformats.org/officeDocument/2006/relationships/hyperlink" Target="http://www.google.co.kr/url?sa=i&amp;rct=j&amp;q=&amp;esrc=s&amp;frm=1&amp;source=images&amp;cd=&amp;cad=rja&amp;uact=8&amp;ved=0ahUKEwiAp6jVuLPLAhUh5qYKHYYpBl8QjRwIBw&amp;url=http://blog.daum.net/_blog/BlogTypeView.do?blogid=0Acv0&amp;articleno=17209934&amp;bvm=bv.116274245,d.dGY&amp;psig=AFQjCNHPvpxZ91uCbSLhez9ScV7lkd8j2A&amp;ust=1457607286628092" TargetMode="External"/><Relationship Id="rId21" Type="http://schemas.openxmlformats.org/officeDocument/2006/relationships/image" Target="../media/image110.png"/><Relationship Id="rId7" Type="http://schemas.openxmlformats.org/officeDocument/2006/relationships/image" Target="../media/image69.jpeg"/><Relationship Id="rId12" Type="http://schemas.microsoft.com/office/2007/relationships/hdphoto" Target="../media/hdphoto10.wdp"/><Relationship Id="rId17" Type="http://schemas.microsoft.com/office/2007/relationships/hdphoto" Target="../media/hdphoto11.wdp"/><Relationship Id="rId25" Type="http://schemas.microsoft.com/office/2007/relationships/hdphoto" Target="../media/hdphoto13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8.png"/><Relationship Id="rId20" Type="http://schemas.microsoft.com/office/2007/relationships/hdphoto" Target="../media/hdphoto12.wdp"/><Relationship Id="rId29" Type="http://schemas.openxmlformats.org/officeDocument/2006/relationships/hyperlink" Target="../../&#46041;&#50689;&#49345;/RemoEye-006A%20(ENG).wmv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jpeg"/><Relationship Id="rId11" Type="http://schemas.openxmlformats.org/officeDocument/2006/relationships/image" Target="../media/image116.png"/><Relationship Id="rId24" Type="http://schemas.openxmlformats.org/officeDocument/2006/relationships/image" Target="../media/image120.png"/><Relationship Id="rId5" Type="http://schemas.openxmlformats.org/officeDocument/2006/relationships/image" Target="../media/image28.jpeg"/><Relationship Id="rId15" Type="http://schemas.openxmlformats.org/officeDocument/2006/relationships/image" Target="../media/image106.jpeg"/><Relationship Id="rId23" Type="http://schemas.openxmlformats.org/officeDocument/2006/relationships/image" Target="../media/image112.png"/><Relationship Id="rId28" Type="http://schemas.openxmlformats.org/officeDocument/2006/relationships/image" Target="../media/image123.png"/><Relationship Id="rId10" Type="http://schemas.openxmlformats.org/officeDocument/2006/relationships/image" Target="../media/image115.png"/><Relationship Id="rId19" Type="http://schemas.openxmlformats.org/officeDocument/2006/relationships/image" Target="../media/image119.png"/><Relationship Id="rId4" Type="http://schemas.openxmlformats.org/officeDocument/2006/relationships/image" Target="../media/image102.jpeg"/><Relationship Id="rId9" Type="http://schemas.openxmlformats.org/officeDocument/2006/relationships/image" Target="../media/image114.png"/><Relationship Id="rId14" Type="http://schemas.microsoft.com/office/2007/relationships/hdphoto" Target="../media/hdphoto9.wdp"/><Relationship Id="rId22" Type="http://schemas.openxmlformats.org/officeDocument/2006/relationships/image" Target="../media/image111.png"/><Relationship Id="rId27" Type="http://schemas.openxmlformats.org/officeDocument/2006/relationships/image" Target="../media/image122.png"/><Relationship Id="rId30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18" Type="http://schemas.openxmlformats.org/officeDocument/2006/relationships/image" Target="../media/image114.png"/><Relationship Id="rId26" Type="http://schemas.openxmlformats.org/officeDocument/2006/relationships/image" Target="../media/image130.png"/><Relationship Id="rId3" Type="http://schemas.openxmlformats.org/officeDocument/2006/relationships/image" Target="../media/image124.jpeg"/><Relationship Id="rId21" Type="http://schemas.microsoft.com/office/2007/relationships/hdphoto" Target="../media/hdphoto10.wdp"/><Relationship Id="rId7" Type="http://schemas.openxmlformats.org/officeDocument/2006/relationships/image" Target="../media/image106.jpeg"/><Relationship Id="rId12" Type="http://schemas.microsoft.com/office/2007/relationships/hdphoto" Target="../media/hdphoto8.wdp"/><Relationship Id="rId17" Type="http://schemas.microsoft.com/office/2007/relationships/hdphoto" Target="../media/hdphoto9.wdp"/><Relationship Id="rId25" Type="http://schemas.openxmlformats.org/officeDocument/2006/relationships/image" Target="../media/image12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3.png"/><Relationship Id="rId20" Type="http://schemas.openxmlformats.org/officeDocument/2006/relationships/image" Target="../media/image116.png"/><Relationship Id="rId29" Type="http://schemas.openxmlformats.org/officeDocument/2006/relationships/image" Target="../media/image6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109.png"/><Relationship Id="rId24" Type="http://schemas.openxmlformats.org/officeDocument/2006/relationships/image" Target="../media/image128.png"/><Relationship Id="rId5" Type="http://schemas.openxmlformats.org/officeDocument/2006/relationships/image" Target="../media/image28.jpeg"/><Relationship Id="rId15" Type="http://schemas.openxmlformats.org/officeDocument/2006/relationships/image" Target="../media/image112.png"/><Relationship Id="rId23" Type="http://schemas.openxmlformats.org/officeDocument/2006/relationships/image" Target="../media/image127.png"/><Relationship Id="rId28" Type="http://schemas.openxmlformats.org/officeDocument/2006/relationships/image" Target="../media/image68.jpeg"/><Relationship Id="rId10" Type="http://schemas.openxmlformats.org/officeDocument/2006/relationships/image" Target="../media/image108.png"/><Relationship Id="rId19" Type="http://schemas.openxmlformats.org/officeDocument/2006/relationships/image" Target="../media/image115.png"/><Relationship Id="rId31" Type="http://schemas.openxmlformats.org/officeDocument/2006/relationships/image" Target="../media/image132.jpeg"/><Relationship Id="rId4" Type="http://schemas.openxmlformats.org/officeDocument/2006/relationships/image" Target="../media/image125.png"/><Relationship Id="rId9" Type="http://schemas.microsoft.com/office/2007/relationships/hdphoto" Target="../media/hdphoto7.wdp"/><Relationship Id="rId14" Type="http://schemas.openxmlformats.org/officeDocument/2006/relationships/image" Target="../media/image111.png"/><Relationship Id="rId22" Type="http://schemas.openxmlformats.org/officeDocument/2006/relationships/image" Target="../media/image126.png"/><Relationship Id="rId27" Type="http://schemas.openxmlformats.org/officeDocument/2006/relationships/image" Target="../media/image131.png"/><Relationship Id="rId30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0.png"/><Relationship Id="rId18" Type="http://schemas.openxmlformats.org/officeDocument/2006/relationships/image" Target="../media/image143.png"/><Relationship Id="rId26" Type="http://schemas.openxmlformats.org/officeDocument/2006/relationships/image" Target="../media/image150.png"/><Relationship Id="rId3" Type="http://schemas.openxmlformats.org/officeDocument/2006/relationships/image" Target="../media/image31.png"/><Relationship Id="rId21" Type="http://schemas.openxmlformats.org/officeDocument/2006/relationships/image" Target="../media/image146.png"/><Relationship Id="rId7" Type="http://schemas.microsoft.com/office/2007/relationships/hdphoto" Target="../media/hdphoto14.wdp"/><Relationship Id="rId12" Type="http://schemas.openxmlformats.org/officeDocument/2006/relationships/image" Target="../media/image139.jpeg"/><Relationship Id="rId17" Type="http://schemas.openxmlformats.org/officeDocument/2006/relationships/image" Target="../media/image142.jpeg"/><Relationship Id="rId25" Type="http://schemas.openxmlformats.org/officeDocument/2006/relationships/image" Target="../media/image149.png"/><Relationship Id="rId2" Type="http://schemas.openxmlformats.org/officeDocument/2006/relationships/notesSlide" Target="../notesSlides/notesSlide13.xml"/><Relationship Id="rId16" Type="http://schemas.microsoft.com/office/2007/relationships/hdphoto" Target="../media/hdphoto17.wdp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png"/><Relationship Id="rId11" Type="http://schemas.openxmlformats.org/officeDocument/2006/relationships/image" Target="../media/image138.png"/><Relationship Id="rId24" Type="http://schemas.openxmlformats.org/officeDocument/2006/relationships/image" Target="../media/image148.png"/><Relationship Id="rId5" Type="http://schemas.openxmlformats.org/officeDocument/2006/relationships/image" Target="../media/image134.png"/><Relationship Id="rId15" Type="http://schemas.openxmlformats.org/officeDocument/2006/relationships/image" Target="../media/image141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10" Type="http://schemas.openxmlformats.org/officeDocument/2006/relationships/image" Target="../media/image137.png"/><Relationship Id="rId19" Type="http://schemas.openxmlformats.org/officeDocument/2006/relationships/image" Target="../media/image144.png"/><Relationship Id="rId4" Type="http://schemas.openxmlformats.org/officeDocument/2006/relationships/image" Target="../media/image133.jpeg"/><Relationship Id="rId9" Type="http://schemas.microsoft.com/office/2007/relationships/hdphoto" Target="../media/hdphoto15.wdp"/><Relationship Id="rId14" Type="http://schemas.microsoft.com/office/2007/relationships/hdphoto" Target="../media/hdphoto16.wdp"/><Relationship Id="rId22" Type="http://schemas.microsoft.com/office/2007/relationships/hdphoto" Target="../media/hdphoto18.wdp"/><Relationship Id="rId27" Type="http://schemas.openxmlformats.org/officeDocument/2006/relationships/image" Target="../media/image1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68.jpeg"/><Relationship Id="rId3" Type="http://schemas.openxmlformats.org/officeDocument/2006/relationships/image" Target="../media/image28.jpeg"/><Relationship Id="rId7" Type="http://schemas.openxmlformats.org/officeDocument/2006/relationships/image" Target="../media/image158.jpeg"/><Relationship Id="rId12" Type="http://schemas.openxmlformats.org/officeDocument/2006/relationships/image" Target="../media/image67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6" Type="http://schemas.openxmlformats.org/officeDocument/2006/relationships/hyperlink" Target="../../&#46041;&#50689;&#49345;/Remocopter-010.mp4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161.png"/><Relationship Id="rId5" Type="http://schemas.openxmlformats.org/officeDocument/2006/relationships/image" Target="../media/image157.jpeg"/><Relationship Id="rId15" Type="http://schemas.openxmlformats.org/officeDocument/2006/relationships/image" Target="../media/image162.png"/><Relationship Id="rId10" Type="http://schemas.openxmlformats.org/officeDocument/2006/relationships/image" Target="../media/image160.jpeg"/><Relationship Id="rId4" Type="http://schemas.openxmlformats.org/officeDocument/2006/relationships/image" Target="../media/image156.png"/><Relationship Id="rId9" Type="http://schemas.microsoft.com/office/2007/relationships/hdphoto" Target="../media/hdphoto19.wdp"/><Relationship Id="rId1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26" Type="http://schemas.openxmlformats.org/officeDocument/2006/relationships/image" Target="../media/image183.png"/><Relationship Id="rId3" Type="http://schemas.openxmlformats.org/officeDocument/2006/relationships/image" Target="../media/image28.jpeg"/><Relationship Id="rId21" Type="http://schemas.openxmlformats.org/officeDocument/2006/relationships/image" Target="../media/image179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5" Type="http://schemas.microsoft.com/office/2007/relationships/hdphoto" Target="../media/hdphoto20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29" Type="http://schemas.openxmlformats.org/officeDocument/2006/relationships/image" Target="../media/image18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24" Type="http://schemas.openxmlformats.org/officeDocument/2006/relationships/image" Target="../media/image182.png"/><Relationship Id="rId5" Type="http://schemas.openxmlformats.org/officeDocument/2006/relationships/image" Target="../media/image31.png"/><Relationship Id="rId15" Type="http://schemas.openxmlformats.org/officeDocument/2006/relationships/image" Target="../media/image173.png"/><Relationship Id="rId23" Type="http://schemas.openxmlformats.org/officeDocument/2006/relationships/image" Target="../media/image181.jpeg"/><Relationship Id="rId28" Type="http://schemas.openxmlformats.org/officeDocument/2006/relationships/image" Target="../media/image185.jpe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31" Type="http://schemas.openxmlformats.org/officeDocument/2006/relationships/image" Target="../media/image40.png"/><Relationship Id="rId4" Type="http://schemas.openxmlformats.org/officeDocument/2006/relationships/image" Target="../media/image163.jpe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80.jpeg"/><Relationship Id="rId27" Type="http://schemas.openxmlformats.org/officeDocument/2006/relationships/image" Target="../media/image184.png"/><Relationship Id="rId30" Type="http://schemas.openxmlformats.org/officeDocument/2006/relationships/hyperlink" Target="../../&#46041;&#50689;&#49345;/T-Rotor.mp4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4.png"/><Relationship Id="rId3" Type="http://schemas.openxmlformats.org/officeDocument/2006/relationships/image" Target="../media/image187.png"/><Relationship Id="rId7" Type="http://schemas.openxmlformats.org/officeDocument/2006/relationships/image" Target="../media/image31.png"/><Relationship Id="rId12" Type="http://schemas.openxmlformats.org/officeDocument/2006/relationships/image" Target="../media/image19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0.jpeg"/><Relationship Id="rId11" Type="http://schemas.microsoft.com/office/2007/relationships/hdphoto" Target="../media/hdphoto21.wdp"/><Relationship Id="rId5" Type="http://schemas.openxmlformats.org/officeDocument/2006/relationships/image" Target="../media/image189.jpeg"/><Relationship Id="rId15" Type="http://schemas.openxmlformats.org/officeDocument/2006/relationships/image" Target="../media/image40.png"/><Relationship Id="rId10" Type="http://schemas.openxmlformats.org/officeDocument/2006/relationships/image" Target="../media/image192.png"/><Relationship Id="rId4" Type="http://schemas.openxmlformats.org/officeDocument/2006/relationships/image" Target="../media/image188.jpeg"/><Relationship Id="rId9" Type="http://schemas.microsoft.com/office/2007/relationships/hdphoto" Target="../media/hdphoto4.wdp"/><Relationship Id="rId14" Type="http://schemas.openxmlformats.org/officeDocument/2006/relationships/hyperlink" Target="8.%20&#47532;&#47784;&#54044;10A_2&#48516;.mp4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4.png"/><Relationship Id="rId18" Type="http://schemas.openxmlformats.org/officeDocument/2006/relationships/image" Target="../media/image208.png"/><Relationship Id="rId3" Type="http://schemas.openxmlformats.org/officeDocument/2006/relationships/image" Target="../media/image195.jpeg"/><Relationship Id="rId21" Type="http://schemas.openxmlformats.org/officeDocument/2006/relationships/image" Target="../media/image211.png"/><Relationship Id="rId7" Type="http://schemas.openxmlformats.org/officeDocument/2006/relationships/image" Target="../media/image199.png"/><Relationship Id="rId12" Type="http://schemas.openxmlformats.org/officeDocument/2006/relationships/image" Target="../media/image31.png"/><Relationship Id="rId17" Type="http://schemas.openxmlformats.org/officeDocument/2006/relationships/image" Target="../media/image207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8.jpeg"/><Relationship Id="rId20" Type="http://schemas.openxmlformats.org/officeDocument/2006/relationships/image" Target="../media/image21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24" Type="http://schemas.openxmlformats.org/officeDocument/2006/relationships/image" Target="../media/image40.png"/><Relationship Id="rId5" Type="http://schemas.openxmlformats.org/officeDocument/2006/relationships/image" Target="../media/image197.jpeg"/><Relationship Id="rId15" Type="http://schemas.openxmlformats.org/officeDocument/2006/relationships/image" Target="../media/image206.png"/><Relationship Id="rId23" Type="http://schemas.openxmlformats.org/officeDocument/2006/relationships/hyperlink" Target="../../&#46041;&#50689;&#49345;/OPV.mp4" TargetMode="External"/><Relationship Id="rId10" Type="http://schemas.openxmlformats.org/officeDocument/2006/relationships/image" Target="../media/image202.png"/><Relationship Id="rId19" Type="http://schemas.openxmlformats.org/officeDocument/2006/relationships/image" Target="../media/image209.png"/><Relationship Id="rId4" Type="http://schemas.openxmlformats.org/officeDocument/2006/relationships/image" Target="../media/image196.jpeg"/><Relationship Id="rId9" Type="http://schemas.openxmlformats.org/officeDocument/2006/relationships/image" Target="../media/image201.jpeg"/><Relationship Id="rId14" Type="http://schemas.openxmlformats.org/officeDocument/2006/relationships/image" Target="../media/image205.png"/><Relationship Id="rId22" Type="http://schemas.openxmlformats.org/officeDocument/2006/relationships/image" Target="../media/image2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slide" Target="slide19.xml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16.png"/><Relationship Id="rId12" Type="http://schemas.openxmlformats.org/officeDocument/2006/relationships/image" Target="../media/image221.jpeg"/><Relationship Id="rId2" Type="http://schemas.openxmlformats.org/officeDocument/2006/relationships/video" Target="../media/media1.mp4"/><Relationship Id="rId16" Type="http://schemas.openxmlformats.org/officeDocument/2006/relationships/image" Target="../media/image224.png"/><Relationship Id="rId1" Type="http://schemas.microsoft.com/office/2007/relationships/media" Target="../media/media1.mp4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3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jpeg"/><Relationship Id="rId21" Type="http://schemas.openxmlformats.org/officeDocument/2006/relationships/image" Target="../media/image24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hyperlink" Target="../../&#46041;&#50689;&#49345;/Remo-M.mp4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hyperlink" Target="../../&#46041;&#50689;&#49345;/Remo-M%20(3D%20City%20Video).mp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hyperlink" Target="../../&#46041;&#50689;&#49345;/Remo-M%20(3D%20Road%20Video).mp4" TargetMode="External"/><Relationship Id="rId4" Type="http://schemas.openxmlformats.org/officeDocument/2006/relationships/hyperlink" Target="../../&#46041;&#50689;&#49345;/Remo-M%20(3D%20Smart%20City%20Video).mp4" TargetMode="External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0.png"/><Relationship Id="rId4" Type="http://schemas.openxmlformats.org/officeDocument/2006/relationships/image" Target="../media/image49.JPG"/><Relationship Id="rId9" Type="http://schemas.openxmlformats.org/officeDocument/2006/relationships/hyperlink" Target="file:///G:\&#46041;&#50689;&#49345;\Sidibouzid%20project%20sketch_190520-0531.mp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5.png"/><Relationship Id="rId7" Type="http://schemas.openxmlformats.org/officeDocument/2006/relationships/image" Target="../media/image58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" y="0"/>
            <a:ext cx="1068695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8119266" y="1276618"/>
            <a:ext cx="2441482" cy="32033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96117" y="1276618"/>
            <a:ext cx="2441482" cy="32048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7" r="16988" b="4949"/>
          <a:stretch/>
        </p:blipFill>
        <p:spPr>
          <a:xfrm>
            <a:off x="1" y="1270800"/>
            <a:ext cx="2716040" cy="5589915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484297" y="1275159"/>
            <a:ext cx="2441482" cy="32048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공간정보용 드론</a:t>
            </a:r>
            <a:r>
              <a:rPr lang="en-US" altLang="ko-KR" b="1" smtClean="0"/>
              <a:t>,</a:t>
            </a:r>
            <a:r>
              <a:rPr lang="ko-KR" altLang="en-US" b="1" spc="-150" smtClean="0"/>
              <a:t> </a:t>
            </a:r>
            <a:r>
              <a:rPr lang="en-US" altLang="ko-KR" b="1" spc="-150" smtClean="0"/>
              <a:t> </a:t>
            </a:r>
            <a:r>
              <a:rPr lang="en-US" altLang="ko-KR" b="1" smtClean="0"/>
              <a:t>Remo-M Pro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18737-B8A7-461C-BF19-9B6AC5418DCB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750849" y="4753779"/>
            <a:ext cx="3890682" cy="2199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876633" y="5192049"/>
            <a:ext cx="11246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기체크기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이륙중량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비행시간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운용고도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풍속조건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장비구성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비행속도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운용거리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카메라해상도</a:t>
            </a:r>
            <a:endParaRPr lang="en-US" altLang="ko-KR" sz="1100" b="1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기타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159241" y="5192049"/>
            <a:ext cx="257486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100" dirty="0" smtClean="0">
                <a:latin typeface="+mn-ea"/>
              </a:rPr>
              <a:t>1.8m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ko-KR" sz="1100" dirty="0">
                <a:latin typeface="+mn-ea"/>
              </a:rPr>
              <a:t>전폭</a:t>
            </a:r>
            <a:r>
              <a:rPr lang="en-US" altLang="ko-KR" sz="1100" dirty="0">
                <a:latin typeface="+mn-ea"/>
              </a:rPr>
              <a:t>) / 1.4m(</a:t>
            </a:r>
            <a:r>
              <a:rPr lang="ko-KR" altLang="ko-KR" sz="1100" dirty="0">
                <a:latin typeface="+mn-ea"/>
              </a:rPr>
              <a:t>전장</a:t>
            </a:r>
            <a:r>
              <a:rPr lang="en-US" altLang="ko-KR" sz="1100" dirty="0">
                <a:latin typeface="+mn-ea"/>
              </a:rPr>
              <a:t>)</a:t>
            </a:r>
            <a:endParaRPr lang="ko-KR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3.5kg</a:t>
            </a:r>
          </a:p>
          <a:p>
            <a:r>
              <a:rPr lang="ko-KR" altLang="en-US" sz="1100" smtClean="0">
                <a:latin typeface="+mn-ea"/>
              </a:rPr>
              <a:t>최대 </a:t>
            </a:r>
            <a:r>
              <a:rPr lang="en-US" altLang="ko-KR" sz="1100" smtClean="0">
                <a:latin typeface="+mn-ea"/>
              </a:rPr>
              <a:t>90</a:t>
            </a:r>
            <a:r>
              <a:rPr lang="ko-KR" altLang="en-US" sz="1100">
                <a:latin typeface="+mn-ea"/>
              </a:rPr>
              <a:t>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smtClean="0">
                <a:latin typeface="+mn-ea"/>
              </a:rPr>
              <a:t>100~300m</a:t>
            </a:r>
            <a:endParaRPr lang="en-US" altLang="ko-KR" sz="1100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100" smtClean="0">
                <a:latin typeface="+mn-ea"/>
              </a:rPr>
              <a:t>15m/s (</a:t>
            </a:r>
            <a:r>
              <a:rPr lang="ko-KR" altLang="en-US" sz="1100" smtClean="0">
                <a:latin typeface="+mn-ea"/>
              </a:rPr>
              <a:t>비행 중</a:t>
            </a:r>
            <a:r>
              <a:rPr lang="en-US" altLang="ko-KR" sz="1100" smtClean="0">
                <a:latin typeface="+mn-ea"/>
              </a:rPr>
              <a:t>) , 12m/s (</a:t>
            </a:r>
            <a:r>
              <a:rPr lang="ko-KR" altLang="en-US" sz="1100" smtClean="0">
                <a:latin typeface="+mn-ea"/>
              </a:rPr>
              <a:t>이륙</a:t>
            </a:r>
            <a:r>
              <a:rPr lang="en-US" altLang="ko-KR" sz="1100" smtClean="0">
                <a:latin typeface="+mn-ea"/>
              </a:rPr>
              <a:t>/</a:t>
            </a:r>
            <a:r>
              <a:rPr lang="ko-KR" altLang="en-US" sz="1100" smtClean="0">
                <a:latin typeface="+mn-ea"/>
              </a:rPr>
              <a:t>착륙</a:t>
            </a:r>
            <a:r>
              <a:rPr lang="en-US" altLang="ko-KR" sz="110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ko-KR" altLang="ko-KR" sz="1100" dirty="0" smtClean="0">
                <a:latin typeface="+mn-ea"/>
              </a:rPr>
              <a:t>비행체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ko-KR" sz="1100" dirty="0">
                <a:latin typeface="+mn-ea"/>
              </a:rPr>
              <a:t>지상장비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ko-KR" sz="1100" dirty="0">
                <a:latin typeface="+mn-ea"/>
              </a:rPr>
              <a:t>임무장비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50 </a:t>
            </a:r>
            <a:r>
              <a:rPr lang="en-US" altLang="ko-KR" sz="1100" dirty="0">
                <a:latin typeface="+mn-ea"/>
              </a:rPr>
              <a:t>~ </a:t>
            </a:r>
            <a:r>
              <a:rPr lang="en-US" altLang="ko-KR" sz="1100" dirty="0" smtClean="0">
                <a:latin typeface="+mn-ea"/>
              </a:rPr>
              <a:t>80km/h</a:t>
            </a:r>
          </a:p>
          <a:p>
            <a:r>
              <a:rPr lang="ko-KR" altLang="en-US" sz="1100" smtClean="0">
                <a:latin typeface="+mn-ea"/>
              </a:rPr>
              <a:t>기본 </a:t>
            </a:r>
            <a:r>
              <a:rPr lang="en-US" altLang="ko-KR" sz="1100" smtClean="0">
                <a:latin typeface="+mn-ea"/>
              </a:rPr>
              <a:t>: 3km, </a:t>
            </a:r>
            <a:r>
              <a:rPr lang="ko-KR" altLang="en-US" sz="1100" smtClean="0">
                <a:latin typeface="+mn-ea"/>
              </a:rPr>
              <a:t>옵션 </a:t>
            </a:r>
            <a:r>
              <a:rPr lang="en-US" altLang="ko-KR" sz="1100" smtClean="0">
                <a:latin typeface="+mn-ea"/>
              </a:rPr>
              <a:t>: 10km</a:t>
            </a:r>
            <a:endParaRPr lang="en-US" altLang="ko-KR" sz="1100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20.1 </a:t>
            </a:r>
            <a:r>
              <a:rPr lang="en-US" altLang="ko-KR" sz="1100">
                <a:latin typeface="+mn-ea"/>
              </a:rPr>
              <a:t>M </a:t>
            </a:r>
            <a:r>
              <a:rPr lang="en-US" altLang="ko-KR" sz="1100" smtClean="0">
                <a:latin typeface="+mn-ea"/>
              </a:rPr>
              <a:t>Pixel</a:t>
            </a:r>
          </a:p>
          <a:p>
            <a:r>
              <a:rPr lang="en-US" altLang="ko-KR" sz="1100" smtClean="0">
                <a:latin typeface="+mn-ea"/>
              </a:rPr>
              <a:t>PPK </a:t>
            </a:r>
            <a:r>
              <a:rPr lang="ko-KR" altLang="en-US" sz="1100" smtClean="0">
                <a:latin typeface="+mn-ea"/>
              </a:rPr>
              <a:t>모듈 </a:t>
            </a:r>
            <a:r>
              <a:rPr lang="en-US" altLang="ko-KR" sz="1100" smtClean="0">
                <a:latin typeface="+mn-ea"/>
              </a:rPr>
              <a:t>(</a:t>
            </a:r>
            <a:r>
              <a:rPr lang="ko-KR" altLang="en-US" sz="1100" smtClean="0">
                <a:latin typeface="+mn-ea"/>
              </a:rPr>
              <a:t>옵션</a:t>
            </a:r>
            <a:r>
              <a:rPr lang="en-US" altLang="ko-KR" sz="110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876632" y="4808692"/>
            <a:ext cx="169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61B3"/>
                </a:solidFill>
                <a:latin typeface="+mn-ea"/>
                <a:cs typeface="Arial" panose="020B0604020202020204" pitchFamily="34" charset="0"/>
              </a:rPr>
              <a:t>Specifications</a:t>
            </a:r>
            <a:endParaRPr lang="ko-KR" altLang="en-US" b="1" dirty="0">
              <a:solidFill>
                <a:srgbClr val="0061B3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2966280" y="5182643"/>
            <a:ext cx="3469063" cy="0"/>
          </a:xfrm>
          <a:prstGeom prst="line">
            <a:avLst/>
          </a:prstGeom>
          <a:ln w="12700" cap="flat">
            <a:solidFill>
              <a:srgbClr val="006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24" y="1698448"/>
            <a:ext cx="1909146" cy="129358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4" name="직사각형 33"/>
          <p:cNvSpPr/>
          <p:nvPr/>
        </p:nvSpPr>
        <p:spPr>
          <a:xfrm>
            <a:off x="2796117" y="1285941"/>
            <a:ext cx="2441482" cy="384705"/>
          </a:xfrm>
          <a:prstGeom prst="rect">
            <a:avLst/>
          </a:prstGeom>
          <a:blipFill dpi="0" rotWithShape="1">
            <a:blip r:embed="rId5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smtClean="0">
                <a:latin typeface="+mn-ea"/>
              </a:rPr>
              <a:t>간편한 모듈 </a:t>
            </a:r>
            <a:r>
              <a:rPr lang="ko-KR" altLang="en-US" sz="1400" b="1" spc="-120" dirty="0">
                <a:latin typeface="+mn-ea"/>
              </a:rPr>
              <a:t>교환 </a:t>
            </a:r>
            <a:r>
              <a:rPr lang="ko-KR" altLang="en-US" sz="1400" b="1" spc="-120" dirty="0" smtClean="0">
                <a:latin typeface="+mn-ea"/>
              </a:rPr>
              <a:t>방식</a:t>
            </a:r>
            <a:r>
              <a:rPr lang="en-US" altLang="ko-KR" sz="1400" b="1" spc="-120" dirty="0" smtClean="0">
                <a:latin typeface="+mn-ea"/>
              </a:rPr>
              <a:t>(PRO)</a:t>
            </a:r>
            <a:endParaRPr lang="ko-KR" altLang="en-US" sz="1400" b="1" spc="-120" dirty="0">
              <a:latin typeface="+mn-ea"/>
            </a:endParaRPr>
          </a:p>
        </p:txBody>
      </p:sp>
      <p:pic>
        <p:nvPicPr>
          <p:cNvPr id="49" name="Picture 2" descr="D:\디카 탄자니아\DSC0087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472" y="4849391"/>
            <a:ext cx="3674440" cy="20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50194" y="1404015"/>
            <a:ext cx="1588431" cy="350070"/>
          </a:xfrm>
          <a:prstGeom prst="rect">
            <a:avLst/>
          </a:prstGeom>
          <a:noFill/>
        </p:spPr>
        <p:txBody>
          <a:bodyPr wrap="square" lIns="72362" tIns="36182" rIns="72362" bIns="36182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Unicode MS" panose="020B0604020202020204" pitchFamily="50" charset="-127"/>
              </a:rPr>
              <a:t>Remo-M Pro 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Unicode MS" panose="020B0604020202020204" pitchFamily="50" charset="-127"/>
            </a:endParaRPr>
          </a:p>
        </p:txBody>
      </p:sp>
      <p:pic>
        <p:nvPicPr>
          <p:cNvPr id="50" name="그림 49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81" y="1332760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TextBox 45"/>
          <p:cNvSpPr txBox="1"/>
          <p:nvPr/>
        </p:nvSpPr>
        <p:spPr>
          <a:xfrm>
            <a:off x="3141357" y="3509587"/>
            <a:ext cx="859854" cy="227159"/>
          </a:xfrm>
          <a:prstGeom prst="rect">
            <a:avLst/>
          </a:prstGeom>
          <a:noFill/>
        </p:spPr>
        <p:txBody>
          <a:bodyPr wrap="square" lIns="72563" tIns="36281" rIns="72563" bIns="36281" rtlCol="0">
            <a:spAutoFit/>
          </a:bodyPr>
          <a:lstStyle/>
          <a:p>
            <a:pPr algn="ctr"/>
            <a:r>
              <a:rPr lang="ko-KR" altLang="en-US" sz="1000" b="1" smtClean="0"/>
              <a:t>정사영상</a:t>
            </a:r>
            <a:endParaRPr lang="ko-KR" altLang="en-US" sz="1000" b="1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29" y="2779086"/>
            <a:ext cx="1195657" cy="87512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11" y="2786098"/>
            <a:ext cx="1195657" cy="87512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55" name="직사각형 54"/>
          <p:cNvSpPr/>
          <p:nvPr/>
        </p:nvSpPr>
        <p:spPr>
          <a:xfrm>
            <a:off x="4081791" y="3477384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spc="-150" dirty="0" smtClean="0">
                <a:latin typeface="+mn-ea"/>
              </a:rPr>
              <a:t>멀티 스펙트럼 센서</a:t>
            </a:r>
            <a:endParaRPr lang="ko-KR" altLang="en-US" sz="1000" b="1" spc="-150" dirty="0">
              <a:latin typeface="+mn-ea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29" y="3572995"/>
            <a:ext cx="1195657" cy="87512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56" y="3614520"/>
            <a:ext cx="1195657" cy="80086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59" name="직사각형 58"/>
          <p:cNvSpPr/>
          <p:nvPr/>
        </p:nvSpPr>
        <p:spPr>
          <a:xfrm>
            <a:off x="4045041" y="4265311"/>
            <a:ext cx="11079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spc="-150" dirty="0" smtClean="0">
                <a:latin typeface="+mn-ea"/>
              </a:rPr>
              <a:t>야간 적외선 동영상</a:t>
            </a:r>
            <a:endParaRPr lang="ko-KR" altLang="en-US" sz="1000" b="1" spc="-150" dirty="0">
              <a:latin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57529" y="4290355"/>
            <a:ext cx="1186005" cy="227159"/>
          </a:xfrm>
          <a:prstGeom prst="rect">
            <a:avLst/>
          </a:prstGeom>
          <a:noFill/>
        </p:spPr>
        <p:txBody>
          <a:bodyPr wrap="square" lIns="72563" tIns="36281" rIns="72563" bIns="36281" rtlCol="0">
            <a:spAutoFit/>
          </a:bodyPr>
          <a:lstStyle/>
          <a:p>
            <a:pPr algn="ctr"/>
            <a:r>
              <a:rPr lang="en-US" altLang="ko-KR" sz="1000" b="1" smtClean="0"/>
              <a:t>FHD </a:t>
            </a:r>
            <a:r>
              <a:rPr lang="ko-KR" altLang="en-US" sz="1000" b="1" smtClean="0"/>
              <a:t>주간영상</a:t>
            </a:r>
            <a:endParaRPr lang="ko-KR" altLang="en-US" sz="1000" b="1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6" t="4610" r="24888" b="15658"/>
          <a:stretch>
            <a:fillRect/>
          </a:stretch>
        </p:blipFill>
        <p:spPr>
          <a:xfrm>
            <a:off x="5822404" y="1156941"/>
            <a:ext cx="1823406" cy="2768428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708595" y="4136342"/>
            <a:ext cx="1937215" cy="257937"/>
          </a:xfrm>
          <a:prstGeom prst="rect">
            <a:avLst/>
          </a:prstGeom>
          <a:noFill/>
        </p:spPr>
        <p:txBody>
          <a:bodyPr wrap="square" lIns="72563" tIns="36281" rIns="72563" bIns="36281" rtlCol="0">
            <a:spAutoFit/>
          </a:bodyPr>
          <a:lstStyle/>
          <a:p>
            <a:pPr algn="ctr"/>
            <a:r>
              <a:rPr lang="en-US" altLang="ko-KR" sz="1200" b="1" dirty="0"/>
              <a:t>&lt;3km </a:t>
            </a:r>
            <a:r>
              <a:rPr lang="ko-KR" altLang="en-US" sz="1200" b="1" dirty="0"/>
              <a:t>기본형 통신시스템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2" r="6301"/>
          <a:stretch>
            <a:fillRect/>
          </a:stretch>
        </p:blipFill>
        <p:spPr>
          <a:xfrm>
            <a:off x="8254444" y="1218643"/>
            <a:ext cx="2171126" cy="2435572"/>
          </a:xfrm>
          <a:prstGeom prst="rect">
            <a:avLst/>
          </a:prstGeom>
        </p:spPr>
      </p:pic>
      <p:cxnSp>
        <p:nvCxnSpPr>
          <p:cNvPr id="75" name="직선 화살표 연결선 74"/>
          <p:cNvCxnSpPr/>
          <p:nvPr/>
        </p:nvCxnSpPr>
        <p:spPr>
          <a:xfrm>
            <a:off x="8057859" y="2049260"/>
            <a:ext cx="724321" cy="41147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131230" y="1788861"/>
            <a:ext cx="1293319" cy="257937"/>
          </a:xfrm>
          <a:prstGeom prst="rect">
            <a:avLst/>
          </a:prstGeom>
          <a:noFill/>
        </p:spPr>
        <p:txBody>
          <a:bodyPr wrap="square" lIns="72563" tIns="36281" rIns="72563" bIns="36281" rtlCol="0">
            <a:spAutoFit/>
          </a:bodyPr>
          <a:lstStyle/>
          <a:p>
            <a:pPr algn="ctr"/>
            <a:r>
              <a:rPr lang="ko-KR" altLang="en-US" sz="1200" b="1" dirty="0"/>
              <a:t>안테나 자동추적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7184724" y="1791876"/>
            <a:ext cx="1202142" cy="254922"/>
          </a:xfrm>
          <a:prstGeom prst="rect">
            <a:avLst/>
          </a:prstGeom>
          <a:noFill/>
          <a:ln w="190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63" tIns="36281" rIns="72563" bIns="36281"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/>
          <p:cNvCxnSpPr/>
          <p:nvPr/>
        </p:nvCxnSpPr>
        <p:spPr>
          <a:xfrm flipV="1">
            <a:off x="8285934" y="3030211"/>
            <a:ext cx="567667" cy="47634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651624" y="3509019"/>
            <a:ext cx="1293319" cy="257937"/>
          </a:xfrm>
          <a:prstGeom prst="rect">
            <a:avLst/>
          </a:prstGeom>
          <a:noFill/>
        </p:spPr>
        <p:txBody>
          <a:bodyPr wrap="square" lIns="72563" tIns="36281" rIns="72563" bIns="36281" rtlCol="0">
            <a:spAutoFit/>
          </a:bodyPr>
          <a:lstStyle/>
          <a:p>
            <a:pPr algn="ctr"/>
            <a:r>
              <a:rPr lang="ko-KR" altLang="en-US" sz="1200" b="1" dirty="0"/>
              <a:t>장거리 안테나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738004" y="3521365"/>
            <a:ext cx="1110670" cy="214727"/>
          </a:xfrm>
          <a:prstGeom prst="rect">
            <a:avLst/>
          </a:prstGeom>
          <a:noFill/>
          <a:ln w="190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63" tIns="36281" rIns="72563" bIns="36281"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084133" y="4123765"/>
            <a:ext cx="2511748" cy="257937"/>
          </a:xfrm>
          <a:prstGeom prst="rect">
            <a:avLst/>
          </a:prstGeom>
          <a:noFill/>
        </p:spPr>
        <p:txBody>
          <a:bodyPr wrap="square" lIns="72563" tIns="36281" rIns="72563" bIns="36281" rtlCol="0">
            <a:spAutoFit/>
          </a:bodyPr>
          <a:lstStyle/>
          <a:p>
            <a:pPr algn="ctr"/>
            <a:r>
              <a:rPr lang="en-US" altLang="ko-KR" sz="1200" b="1" dirty="0"/>
              <a:t>&lt;10km </a:t>
            </a:r>
            <a:r>
              <a:rPr lang="ko-KR" altLang="en-US" sz="1200" b="1" dirty="0" err="1"/>
              <a:t>확장형</a:t>
            </a:r>
            <a:r>
              <a:rPr lang="ko-KR" altLang="en-US" sz="1200" b="1" dirty="0"/>
              <a:t> 장거리 통신시스템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-3329" y="3619411"/>
            <a:ext cx="2751438" cy="242548"/>
          </a:xfrm>
          <a:prstGeom prst="rect">
            <a:avLst/>
          </a:prstGeom>
          <a:noFill/>
        </p:spPr>
        <p:txBody>
          <a:bodyPr wrap="square" lIns="72563" tIns="36281" rIns="72563" bIns="36281" rtlCol="0">
            <a:spAutoFit/>
          </a:bodyPr>
          <a:lstStyle/>
          <a:p>
            <a:pPr algn="ctr"/>
            <a:r>
              <a:rPr lang="ko-KR" altLang="en-US" sz="1100" b="1" smtClean="0"/>
              <a:t>다양한 </a:t>
            </a:r>
            <a:r>
              <a:rPr lang="ko-KR" altLang="en-US" sz="1100" b="1" dirty="0"/>
              <a:t>임무장비 교체장착 호환사용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218322" y="3614520"/>
            <a:ext cx="2307575" cy="252330"/>
          </a:xfrm>
          <a:prstGeom prst="rect">
            <a:avLst/>
          </a:prstGeom>
          <a:noFill/>
          <a:ln w="190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63" tIns="36281" rIns="72563" bIns="36281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2787394" y="1285673"/>
            <a:ext cx="1876434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83973" y="1670378"/>
            <a:ext cx="1876434" cy="2519820"/>
            <a:chOff x="2781563" y="2082963"/>
            <a:chExt cx="1589098" cy="1859202"/>
          </a:xfrm>
        </p:grpSpPr>
        <p:pic>
          <p:nvPicPr>
            <p:cNvPr id="33" name="Picture 3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460" y="2082963"/>
              <a:ext cx="1586200" cy="959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AV assembly.avi">
              <a:hlinkClick r:id="" action="ppaction://media"/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57" b="15057"/>
            <a:stretch/>
          </p:blipFill>
          <p:spPr>
            <a:xfrm>
              <a:off x="2781563" y="3094962"/>
              <a:ext cx="1589098" cy="847203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47" name="직사각형 46"/>
          <p:cNvSpPr/>
          <p:nvPr/>
        </p:nvSpPr>
        <p:spPr>
          <a:xfrm>
            <a:off x="4750124" y="1285673"/>
            <a:ext cx="1876434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709440" y="1285673"/>
            <a:ext cx="1876434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675591" y="1285673"/>
            <a:ext cx="1876434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4753545" y="1285673"/>
            <a:ext cx="1873013" cy="295134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6709441" y="1285673"/>
            <a:ext cx="1876434" cy="295134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8679012" y="1285673"/>
            <a:ext cx="1873013" cy="2951349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2787394" y="1285673"/>
            <a:ext cx="1876434" cy="384705"/>
          </a:xfrm>
          <a:prstGeom prst="rect">
            <a:avLst/>
          </a:prstGeom>
          <a:blipFill dpi="0" rotWithShape="1">
            <a:blip r:embed="rId6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간편한 분리 </a:t>
            </a:r>
            <a:r>
              <a:rPr lang="en-US" altLang="ko-KR" sz="1400" b="1" spc="-120" dirty="0">
                <a:latin typeface="+mn-ea"/>
              </a:rPr>
              <a:t>· </a:t>
            </a:r>
            <a:r>
              <a:rPr lang="ko-KR" altLang="en-US" sz="1400" b="1" spc="-120" dirty="0">
                <a:latin typeface="+mn-ea"/>
              </a:rPr>
              <a:t>조립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750124" y="1285673"/>
            <a:ext cx="1876434" cy="384705"/>
          </a:xfrm>
          <a:prstGeom prst="rect">
            <a:avLst/>
          </a:prstGeom>
          <a:blipFill dpi="0" rotWithShape="1">
            <a:blip r:embed="rId6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err="1">
                <a:latin typeface="+mn-ea"/>
              </a:rPr>
              <a:t>점항법</a:t>
            </a:r>
            <a:r>
              <a:rPr lang="ko-KR" altLang="en-US" sz="1400" b="1" spc="-120" dirty="0">
                <a:latin typeface="+mn-ea"/>
              </a:rPr>
              <a:t> 및 자동 임무수행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09440" y="1285673"/>
            <a:ext cx="1876434" cy="384705"/>
          </a:xfrm>
          <a:prstGeom prst="rect">
            <a:avLst/>
          </a:prstGeom>
          <a:blipFill dpi="0" rotWithShape="1">
            <a:blip r:embed="rId6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smtClean="0">
                <a:latin typeface="+mn-ea"/>
              </a:rPr>
              <a:t>협소지역 이</a:t>
            </a:r>
            <a:r>
              <a:rPr lang="en-US" altLang="ko-KR" sz="1400" b="1" spc="-120" dirty="0" smtClean="0">
                <a:latin typeface="+mn-ea"/>
              </a:rPr>
              <a:t>/</a:t>
            </a:r>
            <a:r>
              <a:rPr lang="ko-KR" altLang="en-US" sz="1400" b="1" spc="-120" dirty="0" smtClean="0">
                <a:latin typeface="+mn-ea"/>
              </a:rPr>
              <a:t>착륙 가능</a:t>
            </a:r>
            <a:endParaRPr lang="ko-KR" altLang="en-US" sz="1400" b="1" spc="-120" dirty="0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675591" y="1285673"/>
            <a:ext cx="1876434" cy="384705"/>
          </a:xfrm>
          <a:prstGeom prst="rect">
            <a:avLst/>
          </a:prstGeom>
          <a:blipFill dpi="0" rotWithShape="1">
            <a:blip r:embed="rId6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smtClean="0">
                <a:latin typeface="+mn-ea"/>
              </a:rPr>
              <a:t>주</a:t>
            </a:r>
            <a:r>
              <a:rPr lang="en-US" altLang="ko-KR" sz="1400" b="1" spc="-120" dirty="0" smtClean="0">
                <a:latin typeface="+mn-ea"/>
              </a:rPr>
              <a:t>/</a:t>
            </a:r>
            <a:r>
              <a:rPr lang="ko-KR" altLang="en-US" sz="1400" b="1" spc="-120" dirty="0" smtClean="0">
                <a:latin typeface="+mn-ea"/>
              </a:rPr>
              <a:t>야간 실시간 감시정찰</a:t>
            </a:r>
            <a:endParaRPr lang="ko-KR" altLang="en-US" sz="1400" b="1" spc="-120" dirty="0">
              <a:latin typeface="+mn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270800"/>
            <a:ext cx="2652668" cy="55908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9174" y="1270800"/>
            <a:ext cx="2339786" cy="12943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52796" y="402484"/>
            <a:ext cx="9839017" cy="503290"/>
          </a:xfrm>
        </p:spPr>
        <p:txBody>
          <a:bodyPr/>
          <a:lstStyle/>
          <a:p>
            <a:r>
              <a:rPr lang="ko-KR" altLang="en-US" b="1" dirty="0" smtClean="0"/>
              <a:t>주</a:t>
            </a:r>
            <a:r>
              <a:rPr lang="en-US" altLang="ko-KR" b="1" smtClean="0"/>
              <a:t>∙</a:t>
            </a:r>
            <a:r>
              <a:rPr lang="ko-KR" altLang="en-US" b="1" smtClean="0"/>
              <a:t>야간 </a:t>
            </a:r>
            <a:r>
              <a:rPr lang="ko-KR" altLang="en-US" b="1" dirty="0" smtClean="0"/>
              <a:t>정찰</a:t>
            </a:r>
            <a:r>
              <a:rPr lang="en-US" altLang="ko-KR" b="1" dirty="0"/>
              <a:t> </a:t>
            </a:r>
            <a:r>
              <a:rPr lang="ko-KR" altLang="en-US" b="1" dirty="0" smtClean="0"/>
              <a:t>및 감시용 </a:t>
            </a:r>
            <a:r>
              <a:rPr lang="ko-KR" altLang="en-US" b="1" err="1" smtClean="0"/>
              <a:t>드론</a:t>
            </a:r>
            <a:r>
              <a:rPr lang="ko-KR" altLang="en-US" b="1" smtClean="0"/>
              <a:t>  </a:t>
            </a:r>
            <a:r>
              <a:rPr lang="en-US" altLang="ko-KR" b="1" smtClean="0"/>
              <a:t>RemoEye-002 Pro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18737-B8A7-461C-BF19-9B6AC5418DCB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3435" y="1442777"/>
            <a:ext cx="208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20" smtClean="0">
                <a:solidFill>
                  <a:schemeClr val="bg1"/>
                </a:solidFill>
                <a:latin typeface="+mn-ea"/>
              </a:rPr>
              <a:t>RemoEye-002 Pro</a:t>
            </a:r>
            <a:endParaRPr lang="ko-KR" altLang="en-US" spc="-12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2787394" y="4327884"/>
            <a:ext cx="3875957" cy="2501603"/>
            <a:chOff x="2633485" y="4500283"/>
            <a:chExt cx="3875957" cy="2066654"/>
          </a:xfrm>
        </p:grpSpPr>
        <p:sp>
          <p:nvSpPr>
            <p:cNvPr id="91" name="직사각형 90"/>
            <p:cNvSpPr/>
            <p:nvPr/>
          </p:nvSpPr>
          <p:spPr>
            <a:xfrm>
              <a:off x="2633485" y="4500283"/>
              <a:ext cx="3875957" cy="2066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5400" dir="5400000" algn="t" rotWithShape="0">
                <a:srgbClr val="7B9FC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64800" rtlCol="0" anchor="ctr">
              <a:normAutofit/>
            </a:bodyPr>
            <a:lstStyle/>
            <a:p>
              <a:pPr marL="88900" indent="-88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ko-KR" altLang="en-US" sz="1200" spc="-120">
                <a:solidFill>
                  <a:srgbClr val="004580"/>
                </a:solidFill>
                <a:latin typeface="+mn-ea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2759268" y="4607550"/>
              <a:ext cx="3558711" cy="1807996"/>
              <a:chOff x="5360893" y="4409533"/>
              <a:chExt cx="3558711" cy="1807996"/>
            </a:xfrm>
          </p:grpSpPr>
          <p:sp>
            <p:nvSpPr>
              <p:cNvPr id="93" name="직사각형 92"/>
              <p:cNvSpPr/>
              <p:nvPr/>
            </p:nvSpPr>
            <p:spPr>
              <a:xfrm>
                <a:off x="5360895" y="4882643"/>
                <a:ext cx="983842" cy="1334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기체크기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이륙중량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비행시간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>
                    <a:solidFill>
                      <a:srgbClr val="0061B2"/>
                    </a:solidFill>
                    <a:latin typeface="+mn-ea"/>
                  </a:rPr>
                  <a:t>비행속도</a:t>
                </a:r>
                <a:endParaRPr lang="en-US" altLang="ko-KR" sz="1100" b="1" dirty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운용고도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운용거리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>
                    <a:solidFill>
                      <a:srgbClr val="0061B2"/>
                    </a:solidFill>
                    <a:latin typeface="+mn-ea"/>
                  </a:rPr>
                  <a:t>장비구성</a:t>
                </a:r>
                <a:endParaRPr lang="en-US" altLang="ko-KR" sz="1100" b="1" dirty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임무장비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endParaRPr lang="en-US" altLang="ko-KR" sz="1100" b="1" dirty="0">
                  <a:solidFill>
                    <a:srgbClr val="0061B2"/>
                  </a:solidFill>
                  <a:latin typeface="+mn-ea"/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6344738" y="4882643"/>
                <a:ext cx="2574866" cy="1334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ko-KR" sz="1100" dirty="0">
                    <a:latin typeface="+mn-ea"/>
                  </a:rPr>
                  <a:t>1.80m(</a:t>
                </a:r>
                <a:r>
                  <a:rPr lang="ko-KR" altLang="en-US" sz="1100" dirty="0">
                    <a:latin typeface="+mn-ea"/>
                  </a:rPr>
                  <a:t>전폭</a:t>
                </a:r>
                <a:r>
                  <a:rPr lang="en-US" altLang="ko-KR" sz="1100" dirty="0">
                    <a:latin typeface="+mn-ea"/>
                  </a:rPr>
                  <a:t>) / 1.44m(</a:t>
                </a:r>
                <a:r>
                  <a:rPr lang="ko-KR" altLang="en-US" sz="1100" dirty="0">
                    <a:latin typeface="+mn-ea"/>
                  </a:rPr>
                  <a:t>전장</a:t>
                </a:r>
                <a:r>
                  <a:rPr lang="en-US" altLang="ko-KR" sz="1100" dirty="0">
                    <a:latin typeface="+mn-ea"/>
                  </a:rPr>
                  <a:t>)</a:t>
                </a:r>
              </a:p>
              <a:p>
                <a:pPr fontAlgn="ctr"/>
                <a:r>
                  <a:rPr lang="en-US" altLang="ko-KR" sz="1100" dirty="0" smtClean="0">
                    <a:latin typeface="+mn-ea"/>
                  </a:rPr>
                  <a:t>3.5kg</a:t>
                </a:r>
                <a:endParaRPr lang="en-US" altLang="ko-KR" sz="1100" dirty="0">
                  <a:latin typeface="+mn-ea"/>
                </a:endParaRPr>
              </a:p>
              <a:p>
                <a:pPr fontAlgn="ctr"/>
                <a:r>
                  <a:rPr lang="ko-KR" altLang="en-US" sz="1100" smtClean="0">
                    <a:latin typeface="+mn-ea"/>
                  </a:rPr>
                  <a:t>최대 </a:t>
                </a:r>
                <a:r>
                  <a:rPr lang="en-US" altLang="ko-KR" sz="1100" smtClean="0">
                    <a:latin typeface="+mn-ea"/>
                  </a:rPr>
                  <a:t>90</a:t>
                </a:r>
                <a:r>
                  <a:rPr lang="ko-KR" altLang="en-US" sz="1100" smtClean="0">
                    <a:latin typeface="+mn-ea"/>
                  </a:rPr>
                  <a:t>분</a:t>
                </a:r>
                <a:endParaRPr lang="ko-KR" altLang="en-US" sz="1100" dirty="0">
                  <a:latin typeface="+mn-ea"/>
                </a:endParaRPr>
              </a:p>
              <a:p>
                <a:pPr fontAlgn="ctr"/>
                <a:r>
                  <a:rPr lang="en-US" altLang="ko-KR" sz="1100" dirty="0">
                    <a:latin typeface="+mn-ea"/>
                  </a:rPr>
                  <a:t>80km/h</a:t>
                </a:r>
              </a:p>
              <a:p>
                <a:pPr fontAlgn="ctr"/>
                <a:r>
                  <a:rPr lang="en-US" altLang="ko-KR" sz="1100" dirty="0">
                    <a:latin typeface="+mn-ea"/>
                  </a:rPr>
                  <a:t>300 ~ 500m (</a:t>
                </a:r>
                <a:r>
                  <a:rPr lang="ko-KR" altLang="en-US" sz="1100" dirty="0">
                    <a:latin typeface="+mn-ea"/>
                  </a:rPr>
                  <a:t>최대 </a:t>
                </a:r>
                <a:r>
                  <a:rPr lang="en-US" altLang="ko-KR" sz="1100" dirty="0">
                    <a:latin typeface="+mn-ea"/>
                  </a:rPr>
                  <a:t>3km)</a:t>
                </a:r>
                <a:endParaRPr lang="ko-KR" altLang="en-US" sz="1100" dirty="0">
                  <a:latin typeface="+mn-ea"/>
                </a:endParaRPr>
              </a:p>
              <a:p>
                <a:pPr fontAlgn="ctr"/>
                <a:r>
                  <a:rPr lang="en-US" altLang="ko-KR" sz="1100" smtClean="0">
                    <a:latin typeface="+mn-ea"/>
                  </a:rPr>
                  <a:t>10km</a:t>
                </a:r>
                <a:endParaRPr lang="ko-KR" altLang="en-US" sz="1100" dirty="0">
                  <a:latin typeface="+mn-ea"/>
                </a:endParaRPr>
              </a:p>
              <a:p>
                <a:pPr fontAlgn="ctr"/>
                <a:r>
                  <a:rPr lang="ko-KR" altLang="en-US" sz="1100" dirty="0">
                    <a:latin typeface="+mn-ea"/>
                  </a:rPr>
                  <a:t>비행체 </a:t>
                </a:r>
                <a:r>
                  <a:rPr lang="en-US" altLang="ko-KR" sz="1100" dirty="0">
                    <a:latin typeface="+mn-ea"/>
                  </a:rPr>
                  <a:t>/ </a:t>
                </a:r>
                <a:r>
                  <a:rPr lang="ko-KR" altLang="en-US" sz="1100" dirty="0">
                    <a:latin typeface="+mn-ea"/>
                  </a:rPr>
                  <a:t>지상장비 </a:t>
                </a:r>
                <a:r>
                  <a:rPr lang="en-US" altLang="ko-KR" sz="1100" dirty="0">
                    <a:latin typeface="+mn-ea"/>
                  </a:rPr>
                  <a:t>/ </a:t>
                </a:r>
                <a:r>
                  <a:rPr lang="ko-KR" altLang="en-US" sz="1100" dirty="0">
                    <a:latin typeface="+mn-ea"/>
                  </a:rPr>
                  <a:t>임무장비</a:t>
                </a:r>
                <a:endParaRPr lang="en-US" altLang="ko-KR" sz="1100" dirty="0">
                  <a:latin typeface="+mn-ea"/>
                </a:endParaRPr>
              </a:p>
              <a:p>
                <a:pPr fontAlgn="ctr"/>
                <a:r>
                  <a:rPr lang="ko-KR" altLang="en-US" sz="1100" dirty="0">
                    <a:latin typeface="+mn-ea"/>
                  </a:rPr>
                  <a:t>영상안정화 </a:t>
                </a:r>
                <a:r>
                  <a:rPr lang="en-US" altLang="ko-KR" sz="1100" dirty="0">
                    <a:latin typeface="+mn-ea"/>
                  </a:rPr>
                  <a:t>2</a:t>
                </a:r>
                <a:r>
                  <a:rPr lang="ko-KR" altLang="en-US" sz="1100" dirty="0">
                    <a:latin typeface="+mn-ea"/>
                  </a:rPr>
                  <a:t>축 </a:t>
                </a:r>
                <a:r>
                  <a:rPr lang="ko-KR" altLang="en-US" sz="1100" dirty="0" err="1">
                    <a:latin typeface="+mn-ea"/>
                  </a:rPr>
                  <a:t>짐벌</a:t>
                </a:r>
                <a:r>
                  <a:rPr lang="ko-KR" altLang="en-US" sz="1100" dirty="0">
                    <a:latin typeface="+mn-ea"/>
                  </a:rPr>
                  <a:t> </a:t>
                </a:r>
                <a:endParaRPr lang="en-US" altLang="ko-KR" sz="1100" dirty="0" smtClean="0">
                  <a:latin typeface="+mn-ea"/>
                </a:endParaRPr>
              </a:p>
              <a:p>
                <a:pPr fontAlgn="ctr"/>
                <a:r>
                  <a:rPr lang="ko-KR" altLang="en-US" sz="1100" smtClean="0">
                    <a:latin typeface="+mn-ea"/>
                  </a:rPr>
                  <a:t>주간</a:t>
                </a:r>
                <a:r>
                  <a:rPr lang="en-US" altLang="ko-KR" sz="1100" smtClean="0">
                    <a:latin typeface="+mn-ea"/>
                  </a:rPr>
                  <a:t>(FHD), </a:t>
                </a:r>
                <a:r>
                  <a:rPr lang="ko-KR" altLang="en-US" sz="1100" smtClean="0">
                    <a:latin typeface="+mn-ea"/>
                  </a:rPr>
                  <a:t>야간</a:t>
                </a:r>
                <a:r>
                  <a:rPr lang="en-US" altLang="ko-KR" sz="1100" smtClean="0">
                    <a:latin typeface="+mn-ea"/>
                  </a:rPr>
                  <a:t>(HD) </a:t>
                </a:r>
                <a:r>
                  <a:rPr lang="ko-KR" altLang="en-US" sz="1100" smtClean="0">
                    <a:latin typeface="+mn-ea"/>
                  </a:rPr>
                  <a:t>영상 전송</a:t>
                </a:r>
                <a:endParaRPr lang="en-US" altLang="ko-KR" sz="1100" dirty="0">
                  <a:latin typeface="+mn-ea"/>
                </a:endParaRPr>
              </a:p>
            </p:txBody>
          </p:sp>
          <p:grpSp>
            <p:nvGrpSpPr>
              <p:cNvPr id="95" name="그룹 94"/>
              <p:cNvGrpSpPr/>
              <p:nvPr/>
            </p:nvGrpSpPr>
            <p:grpSpPr>
              <a:xfrm>
                <a:off x="5360893" y="4409533"/>
                <a:ext cx="3558711" cy="373951"/>
                <a:chOff x="5360893" y="4409533"/>
                <a:chExt cx="3558711" cy="373951"/>
              </a:xfrm>
            </p:grpSpPr>
            <p:sp>
              <p:nvSpPr>
                <p:cNvPr id="96" name="직사각형 95"/>
                <p:cNvSpPr/>
                <p:nvPr/>
              </p:nvSpPr>
              <p:spPr>
                <a:xfrm>
                  <a:off x="5360893" y="4409533"/>
                  <a:ext cx="16930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61B3"/>
                      </a:solidFill>
                      <a:latin typeface="+mn-ea"/>
                      <a:cs typeface="Arial" panose="020B0604020202020204" pitchFamily="34" charset="0"/>
                    </a:rPr>
                    <a:t>Specifications</a:t>
                  </a:r>
                  <a:endParaRPr lang="ko-KR" altLang="en-US" b="1" dirty="0">
                    <a:solidFill>
                      <a:srgbClr val="0061B3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7" name="직선 연결선 96"/>
                <p:cNvCxnSpPr/>
                <p:nvPr/>
              </p:nvCxnSpPr>
              <p:spPr>
                <a:xfrm>
                  <a:off x="5450541" y="4783484"/>
                  <a:ext cx="3469063" cy="0"/>
                </a:xfrm>
                <a:prstGeom prst="line">
                  <a:avLst/>
                </a:prstGeom>
                <a:ln w="12700" cap="flat">
                  <a:solidFill>
                    <a:srgbClr val="0061B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그룹 6"/>
          <p:cNvGrpSpPr/>
          <p:nvPr/>
        </p:nvGrpSpPr>
        <p:grpSpPr>
          <a:xfrm>
            <a:off x="5084749" y="1674892"/>
            <a:ext cx="1361318" cy="2539496"/>
            <a:chOff x="4176303" y="1090162"/>
            <a:chExt cx="1791997" cy="4556185"/>
          </a:xfrm>
        </p:grpSpPr>
        <p:pic>
          <p:nvPicPr>
            <p:cNvPr id="36" name="Picture 2" descr="G:\!유콘시스템\제품사진,스펙\[1]RemoEye002\002B\사진자료\비행체 외\003gcs-300dpi_10cm6cm.png"/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303" y="1090162"/>
              <a:ext cx="1708573" cy="1468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88476" y="4013917"/>
              <a:ext cx="1779824" cy="1632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그림 37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16362" y="2600768"/>
              <a:ext cx="1740020" cy="1312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" name="직사각형 39"/>
          <p:cNvSpPr/>
          <p:nvPr/>
        </p:nvSpPr>
        <p:spPr>
          <a:xfrm>
            <a:off x="6021074" y="2275540"/>
            <a:ext cx="395526" cy="16927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GCS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597778" y="3076724"/>
            <a:ext cx="843762" cy="17799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Flight Status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588725" y="3870421"/>
            <a:ext cx="843762" cy="333034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Mission Planning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843616" y="1701025"/>
            <a:ext cx="1616651" cy="699241"/>
            <a:chOff x="746164" y="1660136"/>
            <a:chExt cx="3956999" cy="1711499"/>
          </a:xfrm>
        </p:grpSpPr>
        <p:grpSp>
          <p:nvGrpSpPr>
            <p:cNvPr id="63" name="그룹 62"/>
            <p:cNvGrpSpPr/>
            <p:nvPr/>
          </p:nvGrpSpPr>
          <p:grpSpPr>
            <a:xfrm>
              <a:off x="746164" y="1733133"/>
              <a:ext cx="3956999" cy="1638502"/>
              <a:chOff x="746164" y="1733133"/>
              <a:chExt cx="3956999" cy="1638502"/>
            </a:xfrm>
          </p:grpSpPr>
          <p:sp>
            <p:nvSpPr>
              <p:cNvPr id="64" name="직사각형 63"/>
              <p:cNvSpPr/>
              <p:nvPr/>
            </p:nvSpPr>
            <p:spPr bwMode="auto">
              <a:xfrm>
                <a:off x="746164" y="1733133"/>
                <a:ext cx="3956994" cy="159626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56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6350" algn="ctr">
                <a:noFill/>
                <a:round/>
                <a:headEnd/>
                <a:tailEnd/>
              </a:ln>
              <a:effectLst/>
            </p:spPr>
            <p:txBody>
              <a:bodyPr lIns="36000" tIns="36000" rIns="36000" bIns="36000" rtlCol="0" anchor="ctr"/>
              <a:lstStyle/>
              <a:p>
                <a:pPr algn="ctr"/>
                <a:endParaRPr lang="ko-KR" altLang="en-US" sz="1100" b="0" smtClean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65" name="직선 연결선 64"/>
              <p:cNvCxnSpPr/>
              <p:nvPr/>
            </p:nvCxnSpPr>
            <p:spPr bwMode="auto">
              <a:xfrm flipH="1">
                <a:off x="773409" y="2423963"/>
                <a:ext cx="392975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직선 연결선 65"/>
              <p:cNvCxnSpPr/>
              <p:nvPr/>
            </p:nvCxnSpPr>
            <p:spPr bwMode="auto">
              <a:xfrm flipV="1">
                <a:off x="819006" y="3307668"/>
                <a:ext cx="3884154" cy="21725"/>
              </a:xfrm>
              <a:prstGeom prst="line">
                <a:avLst/>
              </a:prstGeom>
              <a:noFill/>
              <a:ln w="19050" cap="flat" cmpd="sng" algn="ctr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12700" dir="2700000" algn="tl" rotWithShape="0">
                  <a:schemeClr val="tx1">
                    <a:lumMod val="50000"/>
                    <a:lumOff val="50000"/>
                  </a:schemeClr>
                </a:outerShdw>
              </a:effectLst>
            </p:spPr>
          </p:cxnSp>
          <p:pic>
            <p:nvPicPr>
              <p:cNvPr id="67" name="Picture 2" descr="C:\Documents and Settings\ucon\Local Settings\Temporary Internet Files\Content.IE5\O8LTSDSA\MC900441793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891731" y="2423958"/>
                <a:ext cx="785949" cy="9054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8" name="Picture 6" descr="C:\Documents and Settings\ucon\Local Settings\Temporary Internet Files\Content.IE5\GUML32MQ\MP900144293[1].jp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46169" y="2414136"/>
                <a:ext cx="145672" cy="957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9" name="자유형 68"/>
              <p:cNvSpPr/>
              <p:nvPr/>
            </p:nvSpPr>
            <p:spPr bwMode="auto">
              <a:xfrm>
                <a:off x="1473918" y="1938647"/>
                <a:ext cx="2417814" cy="1281442"/>
              </a:xfrm>
              <a:custGeom>
                <a:avLst/>
                <a:gdLst>
                  <a:gd name="connsiteX0" fmla="*/ 0 w 1905000"/>
                  <a:gd name="connsiteY0" fmla="*/ 1009650 h 1009650"/>
                  <a:gd name="connsiteX1" fmla="*/ 962025 w 1905000"/>
                  <a:gd name="connsiteY1" fmla="*/ 685800 h 1009650"/>
                  <a:gd name="connsiteX2" fmla="*/ 1905000 w 1905000"/>
                  <a:gd name="connsiteY2" fmla="*/ 0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00" h="1009650">
                    <a:moveTo>
                      <a:pt x="0" y="1009650"/>
                    </a:moveTo>
                    <a:cubicBezTo>
                      <a:pt x="322262" y="931862"/>
                      <a:pt x="644525" y="854075"/>
                      <a:pt x="962025" y="685800"/>
                    </a:cubicBezTo>
                    <a:cubicBezTo>
                      <a:pt x="1279525" y="517525"/>
                      <a:pt x="1592262" y="258762"/>
                      <a:pt x="1905000" y="0"/>
                    </a:cubicBezTo>
                  </a:path>
                </a:pathLst>
              </a:custGeom>
              <a:noFill/>
              <a:ln w="6350" algn="ctr">
                <a:solidFill>
                  <a:schemeClr val="accent1"/>
                </a:solidFill>
                <a:round/>
                <a:headEnd/>
                <a:tailEnd type="triangle" w="med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36625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endParaRPr>
              </a:p>
            </p:txBody>
          </p:sp>
          <p:pic>
            <p:nvPicPr>
              <p:cNvPr id="70" name="Picture 2" descr="G:\!유콘시스템\1.대대급\사진자료\003-300dpi_10cm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08421" y="2665877"/>
                <a:ext cx="1031586" cy="510105"/>
              </a:xfrm>
              <a:prstGeom prst="rect">
                <a:avLst/>
              </a:prstGeom>
              <a:noFill/>
              <a:extLst/>
            </p:spPr>
          </p:pic>
        </p:grpSp>
        <p:pic>
          <p:nvPicPr>
            <p:cNvPr id="71" name="Picture 2" descr="G:\!유콘시스템\1.대대급\사진자료\003-300dpi_10cm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rot="21110696" flipH="1">
              <a:off x="2767339" y="1660136"/>
              <a:ext cx="1031586" cy="510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그룹 9"/>
          <p:cNvGrpSpPr/>
          <p:nvPr/>
        </p:nvGrpSpPr>
        <p:grpSpPr>
          <a:xfrm>
            <a:off x="6732822" y="2408222"/>
            <a:ext cx="1840810" cy="1833326"/>
            <a:chOff x="6534457" y="2715863"/>
            <a:chExt cx="1918750" cy="1833326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43894" y="2715863"/>
              <a:ext cx="1909313" cy="880548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17" cstate="print"/>
            <a:srcRect l="6369" t="22337" r="15892" b="33138"/>
            <a:stretch/>
          </p:blipFill>
          <p:spPr>
            <a:xfrm>
              <a:off x="6534457" y="3603102"/>
              <a:ext cx="1918749" cy="946087"/>
            </a:xfrm>
            <a:prstGeom prst="rect">
              <a:avLst/>
            </a:prstGeom>
          </p:spPr>
        </p:pic>
      </p:grpSp>
      <p:sp>
        <p:nvSpPr>
          <p:cNvPr id="74" name="직사각형 73"/>
          <p:cNvSpPr/>
          <p:nvPr/>
        </p:nvSpPr>
        <p:spPr>
          <a:xfrm>
            <a:off x="7728957" y="3102190"/>
            <a:ext cx="843762" cy="17799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ko-KR" altLang="en-US" sz="1000" b="1" smtClean="0">
                <a:solidFill>
                  <a:schemeClr val="bg1"/>
                </a:solidFill>
                <a:latin typeface="+mn-ea"/>
              </a:rPr>
              <a:t>투척이륙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719903" y="4050312"/>
            <a:ext cx="843762" cy="17799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에어백 착륙</a:t>
            </a:r>
            <a:endParaRPr lang="ko-KR" altLang="en-US" sz="10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664166" y="1730848"/>
            <a:ext cx="1883121" cy="2107821"/>
            <a:chOff x="10605228" y="1494251"/>
            <a:chExt cx="3496988" cy="3376096"/>
          </a:xfrm>
        </p:grpSpPr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0605230" y="1494251"/>
              <a:ext cx="1677421" cy="112485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2282653" y="1495689"/>
              <a:ext cx="1819563" cy="11233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0605232" y="2614999"/>
              <a:ext cx="1677423" cy="113427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0605228" y="3738330"/>
              <a:ext cx="1677421" cy="113201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81" name="Picture 4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2282653" y="2614999"/>
              <a:ext cx="1819563" cy="113324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82" name="Picture 2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2282649" y="3738330"/>
              <a:ext cx="1819563" cy="113201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83" name="TextBox 82"/>
          <p:cNvSpPr txBox="1"/>
          <p:nvPr/>
        </p:nvSpPr>
        <p:spPr>
          <a:xfrm>
            <a:off x="8717168" y="3911009"/>
            <a:ext cx="1724273" cy="3231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800" b="1" spc="-50" dirty="0" smtClean="0">
                <a:latin typeface="+mn-ea"/>
              </a:rPr>
              <a:t>• EO : Resolution 1080P / Optical x5 Zoom  </a:t>
            </a:r>
          </a:p>
          <a:p>
            <a:pPr>
              <a:lnSpc>
                <a:spcPct val="130000"/>
              </a:lnSpc>
            </a:pPr>
            <a:r>
              <a:rPr lang="en-US" altLang="ko-KR" sz="800" b="1" spc="-50" dirty="0" smtClean="0">
                <a:latin typeface="+mn-ea"/>
              </a:rPr>
              <a:t>• IR :  Resolution   640P / Digital x8 Zoom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832" y="4308457"/>
            <a:ext cx="3821927" cy="2545017"/>
          </a:xfrm>
          <a:prstGeom prst="rect">
            <a:avLst/>
          </a:prstGeom>
        </p:spPr>
      </p:pic>
      <p:pic>
        <p:nvPicPr>
          <p:cNvPr id="61" name="그림 60">
            <a:hlinkClick r:id="rId25" action="ppaction://hlinkfile"/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11" y="1293161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0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805502" y="1285673"/>
            <a:ext cx="3890681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 rot="10800000" flipH="1" flipV="1">
            <a:off x="2808057" y="1285671"/>
            <a:ext cx="3888125" cy="311431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880165" y="1285671"/>
            <a:ext cx="368996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 rot="10800000" flipH="1" flipV="1">
            <a:off x="6880161" y="1285671"/>
            <a:ext cx="3689966" cy="311431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6880166" y="1285673"/>
            <a:ext cx="3689962" cy="384705"/>
          </a:xfrm>
          <a:prstGeom prst="rect">
            <a:avLst/>
          </a:prstGeom>
          <a:blipFill dpi="0" rotWithShape="1">
            <a:blip r:embed="rId4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spc="-120" dirty="0">
                <a:latin typeface="+mn-ea"/>
              </a:rPr>
              <a:t>“</a:t>
            </a:r>
            <a:r>
              <a:rPr lang="ko-KR" altLang="en-US" sz="1400" b="1" spc="-120" dirty="0">
                <a:latin typeface="+mn-ea"/>
              </a:rPr>
              <a:t>고정익 </a:t>
            </a:r>
            <a:r>
              <a:rPr lang="en-US" altLang="ko-KR" sz="1400" b="1" spc="-120" dirty="0">
                <a:latin typeface="+mn-ea"/>
              </a:rPr>
              <a:t>+ </a:t>
            </a:r>
            <a:r>
              <a:rPr lang="ko-KR" altLang="en-US" sz="1400" b="1" spc="-120" dirty="0">
                <a:latin typeface="+mn-ea"/>
              </a:rPr>
              <a:t>회전익</a:t>
            </a:r>
            <a:r>
              <a:rPr lang="en-US" altLang="ko-KR" sz="1400" b="1" spc="-120" dirty="0">
                <a:latin typeface="+mn-ea"/>
              </a:rPr>
              <a:t>“ / </a:t>
            </a:r>
            <a:r>
              <a:rPr lang="ko-KR" altLang="en-US" sz="1400" b="1" spc="-120" dirty="0">
                <a:latin typeface="+mn-ea"/>
              </a:rPr>
              <a:t>장점을 결합한 </a:t>
            </a:r>
            <a:r>
              <a:rPr lang="ko-KR" altLang="en-US" sz="1400" b="1" spc="-120" dirty="0" err="1">
                <a:latin typeface="+mn-ea"/>
              </a:rPr>
              <a:t>드론</a:t>
            </a:r>
            <a:endParaRPr lang="ko-KR" altLang="en-US" sz="1400" b="1" spc="-120" dirty="0"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1" y="1270800"/>
            <a:ext cx="2698729" cy="5590800"/>
          </a:xfrm>
          <a:prstGeom prst="rect">
            <a:avLst/>
          </a:prstGeom>
          <a:ln w="3175"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0" y="1270800"/>
            <a:ext cx="2688878" cy="1294375"/>
          </a:xfrm>
          <a:prstGeom prst="rect">
            <a:avLst/>
          </a:prstGeom>
          <a:gradFill flip="none" rotWithShape="1">
            <a:gsLst>
              <a:gs pos="0">
                <a:srgbClr val="005296"/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다목적 수직 이</a:t>
            </a:r>
            <a:r>
              <a:rPr lang="en-US" altLang="ko-KR" b="1" dirty="0"/>
              <a:t>·</a:t>
            </a:r>
            <a:r>
              <a:rPr lang="ko-KR" altLang="en-US" b="1" dirty="0"/>
              <a:t>착륙 </a:t>
            </a:r>
            <a:r>
              <a:rPr lang="ko-KR" altLang="en-US" b="1" dirty="0" err="1" smtClean="0"/>
              <a:t>드론</a:t>
            </a:r>
            <a:r>
              <a:rPr lang="ko-KR" altLang="en-US" b="1" dirty="0" smtClean="0"/>
              <a:t>  </a:t>
            </a:r>
            <a:r>
              <a:rPr lang="en-US" altLang="ko-KR" b="1" dirty="0" err="1" smtClean="0"/>
              <a:t>RemoTOL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18737-B8A7-461C-BF19-9B6AC5418DCB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9237" y="1442777"/>
            <a:ext cx="208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20" dirty="0" err="1" smtClean="0">
                <a:solidFill>
                  <a:schemeClr val="bg1"/>
                </a:solidFill>
                <a:latin typeface="+mn-ea"/>
              </a:rPr>
              <a:t>RemoTOL</a:t>
            </a:r>
            <a:endParaRPr lang="ko-KR" altLang="en-US" spc="-12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805501" y="4572000"/>
            <a:ext cx="3890682" cy="2248434"/>
            <a:chOff x="2633485" y="4500283"/>
            <a:chExt cx="3890682" cy="2066654"/>
          </a:xfrm>
        </p:grpSpPr>
        <p:sp>
          <p:nvSpPr>
            <p:cNvPr id="58" name="직사각형 57"/>
            <p:cNvSpPr/>
            <p:nvPr/>
          </p:nvSpPr>
          <p:spPr>
            <a:xfrm>
              <a:off x="2633485" y="4500283"/>
              <a:ext cx="3890682" cy="2066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5400" dir="5400000" algn="t" rotWithShape="0">
                <a:srgbClr val="7B9FC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64800" rtlCol="0" anchor="ctr">
              <a:normAutofit/>
            </a:bodyPr>
            <a:lstStyle/>
            <a:p>
              <a:pPr marL="88900" indent="-88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ko-KR" altLang="en-US" sz="1200" spc="-120">
                <a:solidFill>
                  <a:srgbClr val="004580"/>
                </a:solidFill>
                <a:latin typeface="+mn-ea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2759268" y="4555195"/>
              <a:ext cx="3558711" cy="1976727"/>
              <a:chOff x="5360893" y="4357178"/>
              <a:chExt cx="3558711" cy="1976727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5360895" y="4848715"/>
                <a:ext cx="983842" cy="1329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기체크기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이륙중량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비행시간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>
                    <a:solidFill>
                      <a:srgbClr val="0061B2"/>
                    </a:solidFill>
                    <a:latin typeface="+mn-ea"/>
                  </a:rPr>
                  <a:t>비행속도</a:t>
                </a:r>
                <a:endParaRPr lang="en-US" altLang="ko-KR" sz="1100" b="1" dirty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운용고도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운용거리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>
                    <a:solidFill>
                      <a:srgbClr val="0061B2"/>
                    </a:solidFill>
                    <a:latin typeface="+mn-ea"/>
                  </a:rPr>
                  <a:t>장비구성</a:t>
                </a:r>
                <a:endParaRPr lang="en-US" altLang="ko-KR" sz="1100" b="1" dirty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smtClean="0">
                    <a:solidFill>
                      <a:srgbClr val="0061B2"/>
                    </a:solidFill>
                    <a:latin typeface="+mn-ea"/>
                  </a:rPr>
                  <a:t>임무장비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6344738" y="4848714"/>
                <a:ext cx="2574866" cy="14851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ko-KR" sz="1100" dirty="0">
                    <a:latin typeface="+mn-ea"/>
                  </a:rPr>
                  <a:t>1.80m(</a:t>
                </a:r>
                <a:r>
                  <a:rPr lang="ko-KR" altLang="en-US" sz="1100" dirty="0">
                    <a:latin typeface="+mn-ea"/>
                  </a:rPr>
                  <a:t>전폭</a:t>
                </a:r>
                <a:r>
                  <a:rPr lang="en-US" altLang="ko-KR" sz="1100" dirty="0">
                    <a:latin typeface="+mn-ea"/>
                  </a:rPr>
                  <a:t>) / 1.44m(</a:t>
                </a:r>
                <a:r>
                  <a:rPr lang="ko-KR" altLang="en-US" sz="1100" dirty="0">
                    <a:latin typeface="+mn-ea"/>
                  </a:rPr>
                  <a:t>전장</a:t>
                </a:r>
                <a:r>
                  <a:rPr lang="en-US" altLang="ko-KR" sz="1100" dirty="0">
                    <a:latin typeface="+mn-ea"/>
                  </a:rPr>
                  <a:t>)</a:t>
                </a:r>
              </a:p>
              <a:p>
                <a:pPr fontAlgn="ctr"/>
                <a:r>
                  <a:rPr lang="en-US" altLang="ko-KR" sz="1100" dirty="0" smtClean="0">
                    <a:latin typeface="+mn-ea"/>
                  </a:rPr>
                  <a:t>4kg</a:t>
                </a:r>
                <a:endParaRPr lang="en-US" altLang="ko-KR" sz="1100" dirty="0">
                  <a:latin typeface="+mn-ea"/>
                </a:endParaRPr>
              </a:p>
              <a:p>
                <a:pPr fontAlgn="ctr"/>
                <a:r>
                  <a:rPr lang="en-US" altLang="ko-KR" sz="1100" dirty="0" smtClean="0">
                    <a:latin typeface="+mn-ea"/>
                  </a:rPr>
                  <a:t>50</a:t>
                </a:r>
                <a:r>
                  <a:rPr lang="ko-KR" altLang="en-US" sz="1100" dirty="0">
                    <a:latin typeface="+mn-ea"/>
                  </a:rPr>
                  <a:t>분 이상</a:t>
                </a:r>
              </a:p>
              <a:p>
                <a:pPr fontAlgn="ctr"/>
                <a:r>
                  <a:rPr lang="en-US" altLang="ko-KR" sz="1100" dirty="0" smtClean="0">
                    <a:latin typeface="+mn-ea"/>
                  </a:rPr>
                  <a:t>50 ~ 80km/h</a:t>
                </a:r>
                <a:endParaRPr lang="en-US" altLang="ko-KR" sz="1100" dirty="0">
                  <a:latin typeface="+mn-ea"/>
                </a:endParaRPr>
              </a:p>
              <a:p>
                <a:pPr fontAlgn="ctr"/>
                <a:r>
                  <a:rPr lang="en-US" altLang="ko-KR" sz="1100" dirty="0" smtClean="0">
                    <a:latin typeface="+mn-ea"/>
                  </a:rPr>
                  <a:t>150 </a:t>
                </a:r>
                <a:r>
                  <a:rPr lang="en-US" altLang="ko-KR" sz="1100" dirty="0">
                    <a:latin typeface="+mn-ea"/>
                  </a:rPr>
                  <a:t>~ 500m (</a:t>
                </a:r>
                <a:r>
                  <a:rPr lang="ko-KR" altLang="en-US" sz="1100" dirty="0">
                    <a:latin typeface="+mn-ea"/>
                  </a:rPr>
                  <a:t>최대 </a:t>
                </a:r>
                <a:r>
                  <a:rPr lang="en-US" altLang="ko-KR" sz="1100" dirty="0">
                    <a:latin typeface="+mn-ea"/>
                  </a:rPr>
                  <a:t>3km)</a:t>
                </a:r>
                <a:endParaRPr lang="ko-KR" altLang="en-US" sz="1100" dirty="0">
                  <a:latin typeface="+mn-ea"/>
                </a:endParaRPr>
              </a:p>
              <a:p>
                <a:pPr fontAlgn="ctr"/>
                <a:r>
                  <a:rPr lang="en-US" altLang="ko-KR" sz="1100" dirty="0" smtClean="0">
                    <a:latin typeface="+mn-ea"/>
                  </a:rPr>
                  <a:t>10km</a:t>
                </a:r>
                <a:endParaRPr lang="ko-KR" altLang="en-US" sz="1100" dirty="0">
                  <a:latin typeface="+mn-ea"/>
                </a:endParaRPr>
              </a:p>
              <a:p>
                <a:pPr fontAlgn="ctr"/>
                <a:r>
                  <a:rPr lang="ko-KR" altLang="en-US" sz="1100" dirty="0">
                    <a:latin typeface="+mn-ea"/>
                  </a:rPr>
                  <a:t>비행체 </a:t>
                </a:r>
                <a:r>
                  <a:rPr lang="en-US" altLang="ko-KR" sz="1100" dirty="0">
                    <a:latin typeface="+mn-ea"/>
                  </a:rPr>
                  <a:t>/ </a:t>
                </a:r>
                <a:r>
                  <a:rPr lang="ko-KR" altLang="en-US" sz="1100" dirty="0">
                    <a:latin typeface="+mn-ea"/>
                  </a:rPr>
                  <a:t>지상장비 </a:t>
                </a:r>
                <a:r>
                  <a:rPr lang="en-US" altLang="ko-KR" sz="1100" dirty="0">
                    <a:latin typeface="+mn-ea"/>
                  </a:rPr>
                  <a:t>/ </a:t>
                </a:r>
                <a:r>
                  <a:rPr lang="ko-KR" altLang="en-US" sz="1100" dirty="0">
                    <a:latin typeface="+mn-ea"/>
                  </a:rPr>
                  <a:t>임무장비</a:t>
                </a:r>
                <a:endParaRPr lang="en-US" altLang="ko-KR" sz="1100" dirty="0">
                  <a:latin typeface="+mn-ea"/>
                </a:endParaRPr>
              </a:p>
              <a:p>
                <a:pPr fontAlgn="ctr"/>
                <a:r>
                  <a:rPr lang="ko-KR" altLang="en-US" sz="1100" dirty="0">
                    <a:latin typeface="+mn-ea"/>
                  </a:rPr>
                  <a:t>영상안정화 </a:t>
                </a:r>
                <a:r>
                  <a:rPr lang="en-US" altLang="ko-KR" sz="1100" dirty="0">
                    <a:latin typeface="+mn-ea"/>
                  </a:rPr>
                  <a:t>2</a:t>
                </a:r>
                <a:r>
                  <a:rPr lang="ko-KR" altLang="en-US" sz="1100" dirty="0">
                    <a:latin typeface="+mn-ea"/>
                  </a:rPr>
                  <a:t>축 </a:t>
                </a:r>
                <a:r>
                  <a:rPr lang="ko-KR" altLang="en-US" sz="1100" dirty="0" err="1">
                    <a:latin typeface="+mn-ea"/>
                  </a:rPr>
                  <a:t>짐벌</a:t>
                </a:r>
                <a:r>
                  <a:rPr lang="ko-KR" altLang="en-US" sz="1100" dirty="0">
                    <a:latin typeface="+mn-ea"/>
                  </a:rPr>
                  <a:t> </a:t>
                </a:r>
                <a:endParaRPr lang="en-US" altLang="ko-KR" sz="1100" dirty="0">
                  <a:latin typeface="+mn-ea"/>
                </a:endParaRPr>
              </a:p>
              <a:p>
                <a:pPr fontAlgn="ctr"/>
                <a:r>
                  <a:rPr lang="ko-KR" altLang="en-US" sz="1100">
                    <a:latin typeface="+mn-ea"/>
                  </a:rPr>
                  <a:t>주간</a:t>
                </a:r>
                <a:r>
                  <a:rPr lang="en-US" altLang="ko-KR" sz="1100">
                    <a:latin typeface="+mn-ea"/>
                  </a:rPr>
                  <a:t>(FHD), </a:t>
                </a:r>
                <a:r>
                  <a:rPr lang="ko-KR" altLang="en-US" sz="1100">
                    <a:latin typeface="+mn-ea"/>
                  </a:rPr>
                  <a:t>야간</a:t>
                </a:r>
                <a:r>
                  <a:rPr lang="en-US" altLang="ko-KR" sz="1100">
                    <a:latin typeface="+mn-ea"/>
                  </a:rPr>
                  <a:t>(HD) </a:t>
                </a:r>
                <a:r>
                  <a:rPr lang="ko-KR" altLang="en-US" sz="1100">
                    <a:latin typeface="+mn-ea"/>
                  </a:rPr>
                  <a:t>영상 </a:t>
                </a:r>
                <a:r>
                  <a:rPr lang="ko-KR" altLang="en-US" sz="1100" smtClean="0">
                    <a:latin typeface="+mn-ea"/>
                  </a:rPr>
                  <a:t>전송</a:t>
                </a:r>
                <a:endParaRPr lang="en-US" altLang="ko-KR" sz="1100">
                  <a:latin typeface="+mn-ea"/>
                </a:endParaRPr>
              </a:p>
            </p:txBody>
          </p:sp>
          <p:grpSp>
            <p:nvGrpSpPr>
              <p:cNvPr id="62" name="그룹 61"/>
              <p:cNvGrpSpPr/>
              <p:nvPr/>
            </p:nvGrpSpPr>
            <p:grpSpPr>
              <a:xfrm>
                <a:off x="5360893" y="4357178"/>
                <a:ext cx="3558711" cy="405041"/>
                <a:chOff x="5360893" y="4357178"/>
                <a:chExt cx="3558711" cy="405041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5360893" y="4357178"/>
                  <a:ext cx="1693092" cy="3394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61B3"/>
                      </a:solidFill>
                      <a:latin typeface="+mn-ea"/>
                      <a:cs typeface="Arial" panose="020B0604020202020204" pitchFamily="34" charset="0"/>
                    </a:rPr>
                    <a:t>Specifications</a:t>
                  </a:r>
                  <a:endParaRPr lang="ko-KR" altLang="en-US" b="1" dirty="0">
                    <a:solidFill>
                      <a:srgbClr val="0061B3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4" name="직선 연결선 63"/>
                <p:cNvCxnSpPr/>
                <p:nvPr/>
              </p:nvCxnSpPr>
              <p:spPr>
                <a:xfrm>
                  <a:off x="5450541" y="4762219"/>
                  <a:ext cx="3469063" cy="0"/>
                </a:xfrm>
                <a:prstGeom prst="line">
                  <a:avLst/>
                </a:prstGeom>
                <a:ln w="12700" cap="flat">
                  <a:solidFill>
                    <a:srgbClr val="0061B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7" name="직사각형 26"/>
          <p:cNvSpPr/>
          <p:nvPr/>
        </p:nvSpPr>
        <p:spPr>
          <a:xfrm>
            <a:off x="2805502" y="1285673"/>
            <a:ext cx="3890681" cy="384705"/>
          </a:xfrm>
          <a:prstGeom prst="rect">
            <a:avLst/>
          </a:prstGeom>
          <a:blipFill dpi="0" rotWithShape="1">
            <a:blip r:embed="rId4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협소</a:t>
            </a:r>
            <a:r>
              <a:rPr lang="en-US" altLang="ko-KR" sz="1400" b="1" spc="-120" dirty="0">
                <a:latin typeface="+mn-ea"/>
              </a:rPr>
              <a:t>/</a:t>
            </a:r>
            <a:r>
              <a:rPr lang="ko-KR" altLang="en-US" sz="1400" b="1" spc="-120" dirty="0">
                <a:latin typeface="+mn-ea"/>
              </a:rPr>
              <a:t>험난</a:t>
            </a:r>
            <a:r>
              <a:rPr lang="en-US" altLang="ko-KR" sz="1400" b="1" spc="-120" dirty="0">
                <a:latin typeface="+mn-ea"/>
              </a:rPr>
              <a:t>/</a:t>
            </a:r>
            <a:r>
              <a:rPr lang="ko-KR" altLang="en-US" sz="1400" b="1" spc="-120" dirty="0">
                <a:latin typeface="+mn-ea"/>
              </a:rPr>
              <a:t>근접 지역에서 </a:t>
            </a:r>
            <a:r>
              <a:rPr lang="ko-KR" altLang="en-US" sz="1400" b="1" spc="-120" dirty="0" smtClean="0">
                <a:latin typeface="+mn-ea"/>
              </a:rPr>
              <a:t>다중임무수행 </a:t>
            </a:r>
            <a:r>
              <a:rPr lang="en-US" altLang="ko-KR" sz="1400" b="1" spc="-120" dirty="0" smtClean="0">
                <a:latin typeface="+mn-ea"/>
              </a:rPr>
              <a:t>(</a:t>
            </a:r>
            <a:r>
              <a:rPr lang="ko-KR" altLang="en-US" sz="1400" b="1" spc="-120" dirty="0" smtClean="0">
                <a:latin typeface="+mn-ea"/>
              </a:rPr>
              <a:t>수직이착륙</a:t>
            </a:r>
            <a:r>
              <a:rPr lang="en-US" altLang="ko-KR" sz="1400" b="1" spc="-120" dirty="0" smtClean="0">
                <a:latin typeface="+mn-ea"/>
              </a:rPr>
              <a:t>)</a:t>
            </a:r>
            <a:endParaRPr lang="ko-KR" altLang="en-US" sz="1400" b="1" spc="-120" dirty="0">
              <a:latin typeface="+mn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879002" y="1864569"/>
            <a:ext cx="3793139" cy="2381506"/>
            <a:chOff x="2795647" y="2253868"/>
            <a:chExt cx="3532226" cy="1672674"/>
          </a:xfrm>
        </p:grpSpPr>
        <p:sp>
          <p:nvSpPr>
            <p:cNvPr id="42" name="직사각형 41"/>
            <p:cNvSpPr/>
            <p:nvPr/>
          </p:nvSpPr>
          <p:spPr bwMode="auto">
            <a:xfrm>
              <a:off x="2848916" y="2253868"/>
              <a:ext cx="3425688" cy="1596536"/>
            </a:xfrm>
            <a:prstGeom prst="rect">
              <a:avLst/>
            </a:prstGeom>
            <a:gradFill>
              <a:gsLst>
                <a:gs pos="0">
                  <a:schemeClr val="bg1">
                    <a:alpha val="56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 w="6350" algn="ctr">
              <a:noFill/>
              <a:round/>
              <a:headEnd/>
              <a:tailEnd/>
            </a:ln>
            <a:effectLst/>
          </p:spPr>
          <p:txBody>
            <a:bodyPr lIns="36000" tIns="36000" rIns="36000" bIns="36000" rtlCol="0" anchor="ctr"/>
            <a:lstStyle/>
            <a:p>
              <a:pPr algn="ctr"/>
              <a:endParaRPr lang="ko-KR" altLang="en-US" sz="1100" b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직사각형 51"/>
            <p:cNvSpPr/>
            <p:nvPr/>
          </p:nvSpPr>
          <p:spPr bwMode="auto">
            <a:xfrm>
              <a:off x="2848916" y="3625578"/>
              <a:ext cx="3425688" cy="300964"/>
            </a:xfrm>
            <a:prstGeom prst="rect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  <a:ln w="6350" algn="ctr">
              <a:noFill/>
              <a:round/>
              <a:headEnd/>
              <a:tailEnd/>
            </a:ln>
            <a:effectLst/>
          </p:spPr>
          <p:txBody>
            <a:bodyPr lIns="36000" tIns="36000" rIns="36000" bIns="36000" rtlCol="0" anchor="ctr"/>
            <a:lstStyle/>
            <a:p>
              <a:pPr algn="ctr"/>
              <a:endParaRPr lang="ko-KR" altLang="en-US" sz="1100" b="0" smtClean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48" name="Picture 2" descr="G:\!유콘시스템\1.대대급\사진자료\003-300dpi_10cm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75960" y="3239408"/>
              <a:ext cx="893075" cy="441613"/>
            </a:xfrm>
            <a:prstGeom prst="rect">
              <a:avLst/>
            </a:prstGeom>
            <a:noFill/>
            <a:extLst/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647" y="2663489"/>
              <a:ext cx="1160192" cy="120124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80464" y="3092813"/>
              <a:ext cx="944243" cy="710385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77076" y="2824032"/>
              <a:ext cx="1250797" cy="97916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5594" y="2440655"/>
              <a:ext cx="1976097" cy="414888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4473445" y="3675529"/>
              <a:ext cx="605514" cy="200322"/>
              <a:chOff x="3415403" y="2476274"/>
              <a:chExt cx="1986019" cy="1986019"/>
            </a:xfrm>
            <a:solidFill>
              <a:srgbClr val="0FE7E7"/>
            </a:solidFill>
          </p:grpSpPr>
          <p:sp>
            <p:nvSpPr>
              <p:cNvPr id="22" name="도넛 21"/>
              <p:cNvSpPr/>
              <p:nvPr/>
            </p:nvSpPr>
            <p:spPr>
              <a:xfrm>
                <a:off x="3415403" y="2476274"/>
                <a:ext cx="1986019" cy="1986019"/>
              </a:xfrm>
              <a:prstGeom prst="donut">
                <a:avLst>
                  <a:gd name="adj" fmla="val 171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3955718" y="3107550"/>
                <a:ext cx="921591" cy="788548"/>
                <a:chOff x="3955718" y="3107550"/>
                <a:chExt cx="921591" cy="788548"/>
              </a:xfrm>
              <a:grpFill/>
            </p:grpSpPr>
            <p:grpSp>
              <p:nvGrpSpPr>
                <p:cNvPr id="24" name="그룹 23"/>
                <p:cNvGrpSpPr/>
                <p:nvPr/>
              </p:nvGrpSpPr>
              <p:grpSpPr>
                <a:xfrm>
                  <a:off x="3955718" y="3107550"/>
                  <a:ext cx="921591" cy="788548"/>
                  <a:chOff x="3955718" y="3107550"/>
                  <a:chExt cx="921591" cy="788548"/>
                </a:xfrm>
                <a:grpFill/>
              </p:grpSpPr>
              <p:sp>
                <p:nvSpPr>
                  <p:cNvPr id="23" name="직사각형 22"/>
                  <p:cNvSpPr/>
                  <p:nvPr/>
                </p:nvSpPr>
                <p:spPr>
                  <a:xfrm>
                    <a:off x="3955718" y="3107550"/>
                    <a:ext cx="231139" cy="78854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  <p:sp>
                <p:nvSpPr>
                  <p:cNvPr id="55" name="직사각형 54"/>
                  <p:cNvSpPr/>
                  <p:nvPr/>
                </p:nvSpPr>
                <p:spPr>
                  <a:xfrm>
                    <a:off x="4646170" y="3107550"/>
                    <a:ext cx="231139" cy="78854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</p:grpSp>
            <p:sp>
              <p:nvSpPr>
                <p:cNvPr id="56" name="직사각형 55"/>
                <p:cNvSpPr/>
                <p:nvPr/>
              </p:nvSpPr>
              <p:spPr>
                <a:xfrm rot="5400000">
                  <a:off x="4300944" y="3107550"/>
                  <a:ext cx="231139" cy="78854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</p:grpSp>
        <p:sp>
          <p:nvSpPr>
            <p:cNvPr id="7" name="위쪽/아래쪽 화살표 6"/>
            <p:cNvSpPr/>
            <p:nvPr/>
          </p:nvSpPr>
          <p:spPr>
            <a:xfrm>
              <a:off x="4657619" y="2905683"/>
              <a:ext cx="237168" cy="861630"/>
            </a:xfrm>
            <a:prstGeom prst="upDownArrow">
              <a:avLst/>
            </a:prstGeom>
            <a:gradFill flip="none" rotWithShape="1">
              <a:gsLst>
                <a:gs pos="0">
                  <a:srgbClr val="0070C0">
                    <a:alpha val="72000"/>
                  </a:srgbClr>
                </a:gs>
                <a:gs pos="100000">
                  <a:srgbClr val="0070C0">
                    <a:alpha val="72000"/>
                  </a:srgbClr>
                </a:gs>
                <a:gs pos="5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69" name="Picture 9" descr="D:\!유콘시스템\나\잡동사니\이것저것\불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917" y="2989420"/>
              <a:ext cx="573834" cy="46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9" descr="D:\!유콘시스템\나\잡동사니\이것저것\불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360" y="2742842"/>
              <a:ext cx="573834" cy="48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84098" y="4590971"/>
            <a:ext cx="3636029" cy="2262502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6950567" y="1720158"/>
            <a:ext cx="1559691" cy="1158364"/>
            <a:chOff x="6887193" y="2158205"/>
            <a:chExt cx="1440001" cy="810000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0" t="52566" r="50152" b="27446"/>
            <a:stretch/>
          </p:blipFill>
          <p:spPr>
            <a:xfrm flipH="1">
              <a:off x="6887194" y="2158205"/>
              <a:ext cx="1440000" cy="810000"/>
            </a:xfrm>
            <a:prstGeom prst="rect">
              <a:avLst/>
            </a:prstGeom>
            <a:ln w="19050">
              <a:solidFill>
                <a:schemeClr val="bg1">
                  <a:alpha val="57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직사각형 53"/>
            <p:cNvSpPr/>
            <p:nvPr/>
          </p:nvSpPr>
          <p:spPr>
            <a:xfrm>
              <a:off x="6887193" y="2770094"/>
              <a:ext cx="762961" cy="198111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ko-KR" altLang="en-US" sz="1000" b="1" spc="-150" dirty="0">
                  <a:solidFill>
                    <a:schemeClr val="bg1"/>
                  </a:solidFill>
                  <a:latin typeface="+mn-ea"/>
                </a:rPr>
                <a:t>고정익 비행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921782" y="2437152"/>
            <a:ext cx="1549616" cy="1211394"/>
            <a:chOff x="7834137" y="2678866"/>
            <a:chExt cx="1438086" cy="80892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34" t="33468" r="47827" b="51492"/>
            <a:stretch/>
          </p:blipFill>
          <p:spPr>
            <a:xfrm flipH="1">
              <a:off x="7834137" y="2678866"/>
              <a:ext cx="1438086" cy="808921"/>
            </a:xfrm>
            <a:prstGeom prst="rect">
              <a:avLst/>
            </a:prstGeom>
            <a:ln w="19050">
              <a:solidFill>
                <a:schemeClr val="bg1">
                  <a:alpha val="57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직사각형 38"/>
            <p:cNvSpPr/>
            <p:nvPr/>
          </p:nvSpPr>
          <p:spPr>
            <a:xfrm>
              <a:off x="7834137" y="3199464"/>
              <a:ext cx="897488" cy="288323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ko-KR" altLang="en-US" sz="1000" b="1" spc="-150" dirty="0">
                  <a:solidFill>
                    <a:schemeClr val="bg1"/>
                  </a:solidFill>
                  <a:latin typeface="+mn-ea"/>
                </a:rPr>
                <a:t>천이비행</a:t>
              </a:r>
              <a:endParaRPr lang="en-US" altLang="ko-KR" sz="1000" b="1" spc="-15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ko-KR" sz="1000" b="1" spc="-15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000" b="1" spc="-150" dirty="0">
                  <a:solidFill>
                    <a:schemeClr val="bg1"/>
                  </a:solidFill>
                  <a:latin typeface="+mn-ea"/>
                </a:rPr>
                <a:t>고정익 → 회전익</a:t>
              </a:r>
              <a:r>
                <a:rPr lang="en-US" altLang="ko-KR" sz="1000" b="1" spc="-150" dirty="0"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1000" b="1" spc="-1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935770" y="3087231"/>
            <a:ext cx="1534980" cy="1258431"/>
            <a:chOff x="8779165" y="3199464"/>
            <a:chExt cx="1438087" cy="80892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13" t="34632" r="46894" b="49375"/>
            <a:stretch/>
          </p:blipFill>
          <p:spPr>
            <a:xfrm flipH="1">
              <a:off x="8779166" y="3199464"/>
              <a:ext cx="1438086" cy="808923"/>
            </a:xfrm>
            <a:prstGeom prst="rect">
              <a:avLst/>
            </a:prstGeom>
            <a:ln w="19050">
              <a:solidFill>
                <a:schemeClr val="bg1">
                  <a:alpha val="57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직사각형 40"/>
            <p:cNvSpPr/>
            <p:nvPr/>
          </p:nvSpPr>
          <p:spPr>
            <a:xfrm>
              <a:off x="8779165" y="3810274"/>
              <a:ext cx="762961" cy="198111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ko-KR" altLang="en-US" sz="1000" b="1" spc="-150" dirty="0" smtClean="0">
                  <a:solidFill>
                    <a:schemeClr val="bg1"/>
                  </a:solidFill>
                  <a:latin typeface="+mn-ea"/>
                </a:rPr>
                <a:t>회전익 </a:t>
              </a:r>
              <a:r>
                <a:rPr lang="ko-KR" altLang="en-US" sz="1000" b="1" spc="-150" dirty="0">
                  <a:solidFill>
                    <a:schemeClr val="bg1"/>
                  </a:solidFill>
                  <a:latin typeface="+mn-ea"/>
                </a:rPr>
                <a:t>비행</a:t>
              </a:r>
            </a:p>
          </p:txBody>
        </p:sp>
      </p:grpSp>
      <p:pic>
        <p:nvPicPr>
          <p:cNvPr id="66" name="그림 65">
            <a:hlinkClick r:id="rId19" action="ppaction://hlinkfile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23" y="1297459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3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823607" y="1267565"/>
            <a:ext cx="2441482" cy="31694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15" t="29232" r="8870" b="33592"/>
          <a:stretch/>
        </p:blipFill>
        <p:spPr>
          <a:xfrm>
            <a:off x="2823603" y="3100842"/>
            <a:ext cx="2441483" cy="13523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40" t="28766" r="10373" b="26963"/>
          <a:stretch/>
        </p:blipFill>
        <p:spPr>
          <a:xfrm>
            <a:off x="2825746" y="1652270"/>
            <a:ext cx="2439340" cy="14621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2" t="7899" r="19374"/>
          <a:stretch/>
        </p:blipFill>
        <p:spPr>
          <a:xfrm>
            <a:off x="8146754" y="1431334"/>
            <a:ext cx="2441484" cy="2970819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8146756" y="1267565"/>
            <a:ext cx="2441482" cy="31694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" b="20473"/>
          <a:stretch/>
        </p:blipFill>
        <p:spPr>
          <a:xfrm>
            <a:off x="8146755" y="1267566"/>
            <a:ext cx="2441483" cy="316944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0800"/>
            <a:ext cx="2625506" cy="55908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9588" y="1270800"/>
            <a:ext cx="2339786" cy="12943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823607" y="1267566"/>
            <a:ext cx="2441482" cy="463416"/>
          </a:xfrm>
          <a:prstGeom prst="rect">
            <a:avLst/>
          </a:prstGeom>
          <a:blipFill dpi="0" rotWithShape="1">
            <a:blip r:embed="rId10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동급최대 비행시간 </a:t>
            </a:r>
            <a:r>
              <a:rPr lang="en-US" altLang="ko-KR" sz="1400" b="1" spc="-120" dirty="0">
                <a:latin typeface="+mn-ea"/>
              </a:rPr>
              <a:t>2</a:t>
            </a:r>
            <a:r>
              <a:rPr lang="ko-KR" altLang="en-US" sz="1400" b="1" spc="-120" dirty="0">
                <a:latin typeface="+mn-ea"/>
              </a:rPr>
              <a:t>시간 </a:t>
            </a:r>
            <a:r>
              <a:rPr lang="en-US" altLang="ko-KR" sz="1400" b="1" spc="-120" dirty="0">
                <a:latin typeface="+mn-ea"/>
              </a:rPr>
              <a:t>30</a:t>
            </a:r>
            <a:r>
              <a:rPr lang="ko-KR" altLang="en-US" sz="1400" b="1" spc="-120" dirty="0">
                <a:latin typeface="+mn-ea"/>
              </a:rPr>
              <a:t>분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재난 감시 </a:t>
            </a:r>
            <a:r>
              <a:rPr lang="ko-KR" altLang="en-US" b="1" dirty="0"/>
              <a:t>및 정찰용 </a:t>
            </a:r>
            <a:r>
              <a:rPr lang="ko-KR" altLang="en-US" b="1" dirty="0" err="1" smtClean="0"/>
              <a:t>드론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RemoEye-006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18737-B8A7-461C-BF19-9B6AC5418DCB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43023" y="1442777"/>
            <a:ext cx="208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20" dirty="0" smtClean="0">
                <a:solidFill>
                  <a:schemeClr val="bg1"/>
                </a:solidFill>
                <a:latin typeface="+mn-ea"/>
              </a:rPr>
              <a:t>RemoEye-006</a:t>
            </a:r>
            <a:endParaRPr lang="ko-KR" altLang="en-US" spc="-12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485181" y="1267565"/>
            <a:ext cx="2441482" cy="31694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80" y="1268587"/>
            <a:ext cx="2441483" cy="3168219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146756" y="1267566"/>
            <a:ext cx="2441482" cy="463416"/>
          </a:xfrm>
          <a:prstGeom prst="rect">
            <a:avLst/>
          </a:prstGeom>
          <a:blipFill dpi="0" rotWithShape="1">
            <a:blip r:embed="rId10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해병대 </a:t>
            </a:r>
            <a:r>
              <a:rPr lang="ko-KR" altLang="en-US" sz="1400" b="1" spc="-120" dirty="0" smtClean="0">
                <a:latin typeface="+mn-ea"/>
              </a:rPr>
              <a:t>전력화 배치 및 운용</a:t>
            </a:r>
            <a:endParaRPr lang="ko-KR" altLang="en-US" sz="1400" b="1" spc="-120" dirty="0">
              <a:latin typeface="+mn-ea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784974" y="4781531"/>
            <a:ext cx="3890682" cy="2083928"/>
            <a:chOff x="2594852" y="4500874"/>
            <a:chExt cx="3890682" cy="2083928"/>
          </a:xfrm>
        </p:grpSpPr>
        <p:sp>
          <p:nvSpPr>
            <p:cNvPr id="58" name="직사각형 57"/>
            <p:cNvSpPr/>
            <p:nvPr/>
          </p:nvSpPr>
          <p:spPr>
            <a:xfrm>
              <a:off x="2594852" y="4518148"/>
              <a:ext cx="3890682" cy="2066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5400" dir="5400000" algn="t" rotWithShape="0">
                <a:srgbClr val="7B9FC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64800" rtlCol="0" anchor="ctr">
              <a:normAutofit/>
            </a:bodyPr>
            <a:lstStyle/>
            <a:p>
              <a:pPr marL="88900" indent="-88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ko-KR" altLang="en-US" sz="1200" spc="-120">
                <a:solidFill>
                  <a:srgbClr val="004580"/>
                </a:solidFill>
                <a:latin typeface="+mn-ea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2759268" y="4500874"/>
              <a:ext cx="3558711" cy="2053505"/>
              <a:chOff x="5360893" y="4302857"/>
              <a:chExt cx="3558711" cy="2053505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5360895" y="4740535"/>
                <a:ext cx="983842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기체크기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이륙중량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비행시간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>
                    <a:solidFill>
                      <a:srgbClr val="0061B2"/>
                    </a:solidFill>
                    <a:latin typeface="+mn-ea"/>
                  </a:rPr>
                  <a:t>비행속도</a:t>
                </a:r>
                <a:endParaRPr lang="en-US" altLang="ko-KR" sz="1100" b="1" dirty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운용고도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 smtClean="0">
                    <a:solidFill>
                      <a:srgbClr val="0061B2"/>
                    </a:solidFill>
                    <a:latin typeface="+mn-ea"/>
                  </a:rPr>
                  <a:t>운용거리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dirty="0">
                    <a:solidFill>
                      <a:srgbClr val="0061B2"/>
                    </a:solidFill>
                    <a:latin typeface="+mn-ea"/>
                  </a:rPr>
                  <a:t>장비구성</a:t>
                </a:r>
                <a:endParaRPr lang="en-US" altLang="ko-KR" sz="1100" b="1" dirty="0">
                  <a:solidFill>
                    <a:srgbClr val="0061B2"/>
                  </a:solidFill>
                  <a:latin typeface="+mn-ea"/>
                </a:endParaRPr>
              </a:p>
              <a:p>
                <a:r>
                  <a:rPr lang="ko-KR" altLang="en-US" sz="1100" b="1" smtClean="0">
                    <a:solidFill>
                      <a:srgbClr val="0061B2"/>
                    </a:solidFill>
                    <a:latin typeface="+mn-ea"/>
                  </a:rPr>
                  <a:t>임무장비</a:t>
                </a:r>
                <a:endParaRPr lang="en-US" altLang="ko-KR" sz="1100" b="1" dirty="0" smtClean="0">
                  <a:solidFill>
                    <a:srgbClr val="0061B2"/>
                  </a:solidFill>
                  <a:latin typeface="+mn-ea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6344738" y="4740535"/>
                <a:ext cx="2574866" cy="16158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ko-KR" sz="1100" dirty="0">
                    <a:latin typeface="+mn-ea"/>
                  </a:rPr>
                  <a:t>2.8m(</a:t>
                </a:r>
                <a:r>
                  <a:rPr lang="ko-KR" altLang="en-US" sz="1100" dirty="0">
                    <a:latin typeface="+mn-ea"/>
                  </a:rPr>
                  <a:t>전폭</a:t>
                </a:r>
                <a:r>
                  <a:rPr lang="en-US" altLang="ko-KR" sz="1100" dirty="0">
                    <a:latin typeface="+mn-ea"/>
                  </a:rPr>
                  <a:t>) / 1.7m(</a:t>
                </a:r>
                <a:r>
                  <a:rPr lang="ko-KR" altLang="en-US" sz="1100" dirty="0">
                    <a:latin typeface="+mn-ea"/>
                  </a:rPr>
                  <a:t>전장</a:t>
                </a:r>
                <a:r>
                  <a:rPr lang="en-US" altLang="ko-KR" sz="1100" dirty="0">
                    <a:latin typeface="+mn-ea"/>
                  </a:rPr>
                  <a:t>)</a:t>
                </a:r>
              </a:p>
              <a:p>
                <a:pPr fontAlgn="ctr"/>
                <a:r>
                  <a:rPr lang="en-US" altLang="ko-KR" sz="1100" dirty="0" smtClean="0">
                    <a:latin typeface="+mn-ea"/>
                  </a:rPr>
                  <a:t>6.5kg</a:t>
                </a:r>
                <a:endParaRPr lang="en-US" altLang="ko-KR" sz="1100" dirty="0">
                  <a:latin typeface="+mn-ea"/>
                </a:endParaRPr>
              </a:p>
              <a:p>
                <a:pPr fontAlgn="ctr"/>
                <a:r>
                  <a:rPr lang="en-US" altLang="ko-KR" sz="1100" dirty="0">
                    <a:latin typeface="+mn-ea"/>
                  </a:rPr>
                  <a:t>2</a:t>
                </a:r>
                <a:r>
                  <a:rPr lang="ko-KR" altLang="en-US" sz="1100" dirty="0">
                    <a:latin typeface="+mn-ea"/>
                  </a:rPr>
                  <a:t>시간 이상</a:t>
                </a:r>
              </a:p>
              <a:p>
                <a:pPr fontAlgn="ctr"/>
                <a:r>
                  <a:rPr lang="en-US" altLang="ko-KR" sz="1100" dirty="0">
                    <a:latin typeface="+mn-ea"/>
                  </a:rPr>
                  <a:t>50 ~ </a:t>
                </a:r>
                <a:r>
                  <a:rPr lang="en-US" altLang="ko-KR" sz="1100" dirty="0" smtClean="0">
                    <a:latin typeface="+mn-ea"/>
                  </a:rPr>
                  <a:t>80km/h</a:t>
                </a:r>
                <a:endParaRPr lang="en-US" altLang="ko-KR" sz="1100" dirty="0">
                  <a:latin typeface="+mn-ea"/>
                </a:endParaRPr>
              </a:p>
              <a:p>
                <a:pPr fontAlgn="ctr"/>
                <a:r>
                  <a:rPr lang="en-US" altLang="ko-KR" sz="1100" dirty="0">
                    <a:latin typeface="+mn-ea"/>
                  </a:rPr>
                  <a:t>150 ~ 500m (</a:t>
                </a:r>
                <a:r>
                  <a:rPr lang="ko-KR" altLang="en-US" sz="1100" dirty="0">
                    <a:latin typeface="+mn-ea"/>
                  </a:rPr>
                  <a:t>최대 </a:t>
                </a:r>
                <a:r>
                  <a:rPr lang="en-US" altLang="ko-KR" sz="1100" dirty="0">
                    <a:latin typeface="+mn-ea"/>
                  </a:rPr>
                  <a:t>3km)</a:t>
                </a:r>
                <a:endParaRPr lang="ko-KR" altLang="en-US" sz="1100" dirty="0">
                  <a:latin typeface="+mn-ea"/>
                </a:endParaRPr>
              </a:p>
              <a:p>
                <a:pPr fontAlgn="ctr"/>
                <a:r>
                  <a:rPr lang="en-US" altLang="ko-KR" sz="1100" dirty="0">
                    <a:latin typeface="+mn-ea"/>
                  </a:rPr>
                  <a:t>15km</a:t>
                </a:r>
                <a:endParaRPr lang="ko-KR" altLang="en-US" sz="1100" dirty="0">
                  <a:latin typeface="+mn-ea"/>
                </a:endParaRPr>
              </a:p>
              <a:p>
                <a:pPr fontAlgn="ctr"/>
                <a:r>
                  <a:rPr lang="ko-KR" altLang="en-US" sz="1100" dirty="0">
                    <a:latin typeface="+mn-ea"/>
                  </a:rPr>
                  <a:t>비행체 </a:t>
                </a:r>
                <a:r>
                  <a:rPr lang="en-US" altLang="ko-KR" sz="1100" dirty="0">
                    <a:latin typeface="+mn-ea"/>
                  </a:rPr>
                  <a:t>/ </a:t>
                </a:r>
                <a:r>
                  <a:rPr lang="ko-KR" altLang="en-US" sz="1100" dirty="0">
                    <a:latin typeface="+mn-ea"/>
                  </a:rPr>
                  <a:t>지상장비 </a:t>
                </a:r>
                <a:r>
                  <a:rPr lang="en-US" altLang="ko-KR" sz="1100" dirty="0">
                    <a:latin typeface="+mn-ea"/>
                  </a:rPr>
                  <a:t>/ </a:t>
                </a:r>
                <a:r>
                  <a:rPr lang="ko-KR" altLang="en-US" sz="1100" dirty="0">
                    <a:latin typeface="+mn-ea"/>
                  </a:rPr>
                  <a:t>임무장비</a:t>
                </a:r>
                <a:endParaRPr lang="en-US" altLang="ko-KR" sz="1100" dirty="0">
                  <a:latin typeface="+mn-ea"/>
                </a:endParaRPr>
              </a:p>
              <a:p>
                <a:pPr fontAlgn="ctr"/>
                <a:r>
                  <a:rPr lang="ko-KR" altLang="en-US" sz="1100" dirty="0">
                    <a:latin typeface="+mn-ea"/>
                  </a:rPr>
                  <a:t>영상안정화 </a:t>
                </a:r>
                <a:r>
                  <a:rPr lang="en-US" altLang="ko-KR" sz="1100" dirty="0">
                    <a:latin typeface="+mn-ea"/>
                  </a:rPr>
                  <a:t>2</a:t>
                </a:r>
                <a:r>
                  <a:rPr lang="ko-KR" altLang="en-US" sz="1100">
                    <a:latin typeface="+mn-ea"/>
                  </a:rPr>
                  <a:t>축 </a:t>
                </a:r>
                <a:r>
                  <a:rPr lang="ko-KR" altLang="en-US" sz="1100" smtClean="0">
                    <a:latin typeface="+mn-ea"/>
                  </a:rPr>
                  <a:t>짐벌</a:t>
                </a:r>
                <a:endParaRPr lang="en-US" altLang="ko-KR" sz="1100">
                  <a:latin typeface="+mn-ea"/>
                </a:endParaRPr>
              </a:p>
              <a:p>
                <a:pPr fontAlgn="ctr"/>
                <a:r>
                  <a:rPr lang="ko-KR" altLang="en-US" sz="1100" smtClean="0">
                    <a:latin typeface="+mn-ea"/>
                  </a:rPr>
                  <a:t>주간</a:t>
                </a:r>
                <a:r>
                  <a:rPr lang="en-US" altLang="ko-KR" sz="1100" smtClean="0">
                    <a:latin typeface="+mn-ea"/>
                  </a:rPr>
                  <a:t>(FHD), </a:t>
                </a:r>
                <a:r>
                  <a:rPr lang="ko-KR" altLang="en-US" sz="1100" smtClean="0">
                    <a:latin typeface="+mn-ea"/>
                  </a:rPr>
                  <a:t>야간</a:t>
                </a:r>
                <a:r>
                  <a:rPr lang="en-US" altLang="ko-KR" sz="1100" smtClean="0">
                    <a:latin typeface="+mn-ea"/>
                  </a:rPr>
                  <a:t>(HD) </a:t>
                </a:r>
                <a:r>
                  <a:rPr lang="ko-KR" altLang="en-US" sz="1100" smtClean="0">
                    <a:latin typeface="+mn-ea"/>
                  </a:rPr>
                  <a:t>영상 전송</a:t>
                </a:r>
                <a:endParaRPr lang="en-US" altLang="ko-KR" sz="1100" dirty="0" smtClean="0">
                  <a:latin typeface="+mn-ea"/>
                </a:endParaRPr>
              </a:p>
            </p:txBody>
          </p:sp>
          <p:grpSp>
            <p:nvGrpSpPr>
              <p:cNvPr id="62" name="그룹 61"/>
              <p:cNvGrpSpPr/>
              <p:nvPr/>
            </p:nvGrpSpPr>
            <p:grpSpPr>
              <a:xfrm>
                <a:off x="5360893" y="4302857"/>
                <a:ext cx="3558711" cy="401112"/>
                <a:chOff x="5360893" y="4302857"/>
                <a:chExt cx="3558711" cy="401112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5360893" y="4302857"/>
                  <a:ext cx="16930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61B3"/>
                      </a:solidFill>
                      <a:latin typeface="+mn-ea"/>
                      <a:cs typeface="Arial" panose="020B0604020202020204" pitchFamily="34" charset="0"/>
                    </a:rPr>
                    <a:t>Specifications</a:t>
                  </a:r>
                  <a:endParaRPr lang="ko-KR" altLang="en-US" b="1" dirty="0">
                    <a:solidFill>
                      <a:srgbClr val="0061B3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64" name="직선 연결선 63"/>
                <p:cNvCxnSpPr/>
                <p:nvPr/>
              </p:nvCxnSpPr>
              <p:spPr>
                <a:xfrm>
                  <a:off x="5450541" y="4703969"/>
                  <a:ext cx="3469063" cy="0"/>
                </a:xfrm>
                <a:prstGeom prst="line">
                  <a:avLst/>
                </a:prstGeom>
                <a:ln w="12700" cap="flat">
                  <a:solidFill>
                    <a:srgbClr val="0061B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" name="직사각형 8"/>
          <p:cNvSpPr/>
          <p:nvPr/>
        </p:nvSpPr>
        <p:spPr>
          <a:xfrm>
            <a:off x="5485179" y="1652271"/>
            <a:ext cx="2441484" cy="1480228"/>
          </a:xfrm>
          <a:prstGeom prst="rect">
            <a:avLst/>
          </a:prstGeom>
          <a:blipFill dpi="0" rotWithShape="1">
            <a:blip r:embed="rId12" cstate="print"/>
            <a:srcRect/>
            <a:stretch>
              <a:fillRect t="-30000" r="-15000" b="-6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85179" y="3092912"/>
            <a:ext cx="2441484" cy="1352339"/>
          </a:xfrm>
          <a:prstGeom prst="rect">
            <a:avLst/>
          </a:prstGeom>
          <a:blipFill dpi="0" rotWithShape="1">
            <a:blip r:embed="rId13" cstate="print"/>
            <a:srcRect/>
            <a:stretch>
              <a:fillRect t="-5000" b="-3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10" y="4816443"/>
            <a:ext cx="3758397" cy="2040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직사각형 50"/>
          <p:cNvSpPr/>
          <p:nvPr/>
        </p:nvSpPr>
        <p:spPr>
          <a:xfrm>
            <a:off x="5485181" y="1267565"/>
            <a:ext cx="2441482" cy="470699"/>
          </a:xfrm>
          <a:prstGeom prst="rect">
            <a:avLst/>
          </a:prstGeom>
          <a:blipFill dpi="0" rotWithShape="1">
            <a:blip r:embed="rId10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번지이륙 </a:t>
            </a:r>
            <a:r>
              <a:rPr lang="en-US" altLang="ko-KR" sz="1400" b="1" spc="-120" dirty="0">
                <a:latin typeface="+mn-ea"/>
              </a:rPr>
              <a:t>· </a:t>
            </a:r>
            <a:r>
              <a:rPr lang="ko-KR" altLang="en-US" sz="1400" b="1" spc="-120" dirty="0">
                <a:latin typeface="+mn-ea"/>
              </a:rPr>
              <a:t>낙하산 착륙</a:t>
            </a:r>
          </a:p>
        </p:txBody>
      </p:sp>
      <p:pic>
        <p:nvPicPr>
          <p:cNvPr id="32" name="그림 31">
            <a:hlinkClick r:id="rId15" action="ppaction://hlinkfile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11" y="1293161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http://cfile209.uf.daum.net/image/2338CE3E55E40EF31F61CA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62" y="1270800"/>
            <a:ext cx="2639760" cy="5600780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8128650" y="1276620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8128648" y="1276620"/>
            <a:ext cx="2441483" cy="308715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467075" y="1276620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5467755" y="1276620"/>
            <a:ext cx="2440800" cy="30871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05501" y="4572000"/>
            <a:ext cx="4663608" cy="22755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2931287" y="4636676"/>
            <a:ext cx="4018048" cy="392058"/>
            <a:chOff x="5360893" y="4311911"/>
            <a:chExt cx="3550789" cy="392058"/>
          </a:xfrm>
        </p:grpSpPr>
        <p:sp>
          <p:nvSpPr>
            <p:cNvPr id="71" name="직사각형 70"/>
            <p:cNvSpPr/>
            <p:nvPr/>
          </p:nvSpPr>
          <p:spPr>
            <a:xfrm>
              <a:off x="5360893" y="4311911"/>
              <a:ext cx="149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61B3"/>
                  </a:solidFill>
                  <a:latin typeface="+mn-ea"/>
                  <a:cs typeface="Arial" panose="020B0604020202020204" pitchFamily="34" charset="0"/>
                </a:rPr>
                <a:t>Specifications</a:t>
              </a:r>
              <a:endParaRPr lang="ko-KR" altLang="en-US" b="1" dirty="0">
                <a:solidFill>
                  <a:srgbClr val="0061B3"/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5442619" y="4703969"/>
              <a:ext cx="3469063" cy="0"/>
            </a:xfrm>
            <a:prstGeom prst="line">
              <a:avLst/>
            </a:prstGeom>
            <a:ln w="12700" cap="flat">
              <a:solidFill>
                <a:srgbClr val="0061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2805501" y="1276620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28650" y="1276620"/>
            <a:ext cx="2441482" cy="384705"/>
          </a:xfrm>
          <a:prstGeom prst="rect">
            <a:avLst/>
          </a:prstGeom>
          <a:blipFill dpi="0" rotWithShape="1">
            <a:blip r:embed="rId6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운용 용이성</a:t>
            </a:r>
            <a:r>
              <a:rPr lang="en-US" altLang="ko-KR" sz="1400" b="1" spc="-120" dirty="0">
                <a:latin typeface="+mn-ea"/>
              </a:rPr>
              <a:t>, </a:t>
            </a:r>
            <a:r>
              <a:rPr lang="ko-KR" altLang="en-US" sz="1400" b="1" spc="-120" dirty="0" err="1">
                <a:latin typeface="+mn-ea"/>
              </a:rPr>
              <a:t>점항법</a:t>
            </a:r>
            <a:r>
              <a:rPr lang="en-US" altLang="ko-KR" sz="1400" b="1" spc="-120" dirty="0">
                <a:latin typeface="+mn-ea"/>
              </a:rPr>
              <a:t>, </a:t>
            </a:r>
            <a:r>
              <a:rPr lang="ko-KR" altLang="en-US" sz="1400" b="1" spc="-120" dirty="0">
                <a:latin typeface="+mn-ea"/>
              </a:rPr>
              <a:t>자동귀환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0" y="1270800"/>
            <a:ext cx="2679826" cy="12943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다목적 </a:t>
            </a:r>
            <a:r>
              <a:rPr lang="ko-KR" altLang="en-US" b="1"/>
              <a:t>산업용 </a:t>
            </a:r>
            <a:r>
              <a:rPr lang="ko-KR" altLang="en-US" b="1" smtClean="0"/>
              <a:t>드론  </a:t>
            </a:r>
            <a:r>
              <a:rPr lang="en-US" altLang="ko-KR" b="1" dirty="0" smtClean="0"/>
              <a:t>Remocopter-300M(V)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394" y="1328773"/>
            <a:ext cx="208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20" dirty="0" smtClean="0">
                <a:solidFill>
                  <a:schemeClr val="bg1"/>
                </a:solidFill>
                <a:latin typeface="+mn-ea"/>
              </a:rPr>
              <a:t>Remocopter-300</a:t>
            </a:r>
            <a:endParaRPr lang="ko-KR" altLang="en-US" spc="-12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931286" y="5119621"/>
            <a:ext cx="102957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기체크기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이륙중량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비행시간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최대속도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운용거리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무선통신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장비구성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임무장비</a:t>
            </a:r>
            <a:endParaRPr lang="en-US" altLang="ko-KR" sz="1100" b="1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적용분야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56667" y="5119621"/>
            <a:ext cx="357705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100" dirty="0" smtClean="0">
                <a:latin typeface="+mn-ea"/>
              </a:rPr>
              <a:t>229mm </a:t>
            </a:r>
            <a:r>
              <a:rPr lang="en-US" altLang="ko-KR" sz="1100" smtClean="0">
                <a:latin typeface="+mn-ea"/>
              </a:rPr>
              <a:t>X 279mm X 120mm</a:t>
            </a:r>
            <a:endParaRPr lang="ko-KR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1.2kg</a:t>
            </a:r>
          </a:p>
          <a:p>
            <a:r>
              <a:rPr lang="ko-KR" altLang="en-US" sz="1100" smtClean="0">
                <a:latin typeface="+mn-ea"/>
              </a:rPr>
              <a:t>최대 </a:t>
            </a:r>
            <a:r>
              <a:rPr lang="en-US" altLang="ko-KR" sz="1100" smtClean="0">
                <a:latin typeface="+mn-ea"/>
              </a:rPr>
              <a:t>25</a:t>
            </a:r>
            <a:r>
              <a:rPr lang="ko-KR" altLang="en-US" sz="1100" smtClean="0">
                <a:latin typeface="+mn-ea"/>
              </a:rPr>
              <a:t>분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smtClean="0">
                <a:latin typeface="+mn-ea"/>
              </a:rPr>
              <a:t>45km/h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smtClean="0">
                <a:latin typeface="+mn-ea"/>
              </a:rPr>
              <a:t>1km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LTE/RF(</a:t>
            </a:r>
            <a:r>
              <a:rPr lang="ko-KR" altLang="en-US" sz="1100" dirty="0" smtClean="0">
                <a:latin typeface="+mn-ea"/>
              </a:rPr>
              <a:t>무인기전용 주파수</a:t>
            </a:r>
            <a:r>
              <a:rPr lang="en-US" altLang="ko-KR" sz="1100" dirty="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비행체 </a:t>
            </a:r>
            <a:r>
              <a:rPr lang="en-US" altLang="ko-KR" sz="1100" dirty="0" smtClean="0">
                <a:latin typeface="+mn-ea"/>
              </a:rPr>
              <a:t>/ </a:t>
            </a:r>
            <a:r>
              <a:rPr lang="ko-KR" altLang="en-US" sz="1100" dirty="0" smtClean="0">
                <a:latin typeface="+mn-ea"/>
              </a:rPr>
              <a:t>지상장비 </a:t>
            </a:r>
            <a:r>
              <a:rPr lang="en-US" altLang="ko-KR" sz="1100" dirty="0" smtClean="0">
                <a:latin typeface="+mn-ea"/>
              </a:rPr>
              <a:t>/ </a:t>
            </a:r>
            <a:r>
              <a:rPr lang="ko-KR" altLang="en-US" sz="1100" dirty="0" smtClean="0">
                <a:latin typeface="+mn-ea"/>
              </a:rPr>
              <a:t>임무장비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RGB, EO/IR(</a:t>
            </a:r>
            <a:r>
              <a:rPr lang="ko-KR" altLang="en-US" sz="1100" dirty="0" smtClean="0">
                <a:latin typeface="+mn-ea"/>
              </a:rPr>
              <a:t>교체탑재</a:t>
            </a:r>
            <a:r>
              <a:rPr lang="en-US" altLang="ko-KR" sz="1100" dirty="0" smtClean="0">
                <a:latin typeface="+mn-ea"/>
              </a:rPr>
              <a:t>/</a:t>
            </a:r>
            <a:r>
              <a:rPr lang="ko-KR" altLang="en-US" sz="1100" smtClean="0">
                <a:latin typeface="+mn-ea"/>
              </a:rPr>
              <a:t>옵션</a:t>
            </a:r>
            <a:r>
              <a:rPr lang="en-US" altLang="ko-KR" sz="1100" smtClean="0">
                <a:latin typeface="+mn-ea"/>
              </a:rPr>
              <a:t>)</a:t>
            </a:r>
          </a:p>
          <a:p>
            <a:r>
              <a:rPr lang="ko-KR" altLang="en-US" sz="1100" smtClean="0">
                <a:latin typeface="+mn-ea"/>
              </a:rPr>
              <a:t>측량</a:t>
            </a:r>
            <a:r>
              <a:rPr lang="en-US" altLang="ko-KR" sz="1100" smtClean="0">
                <a:latin typeface="+mn-ea"/>
              </a:rPr>
              <a:t>, </a:t>
            </a:r>
            <a:r>
              <a:rPr lang="ko-KR" altLang="en-US" sz="1100" smtClean="0">
                <a:latin typeface="+mn-ea"/>
              </a:rPr>
              <a:t>정밀농업</a:t>
            </a:r>
            <a:r>
              <a:rPr lang="en-US" altLang="ko-KR" sz="1100" smtClean="0">
                <a:latin typeface="+mn-ea"/>
              </a:rPr>
              <a:t>(</a:t>
            </a:r>
            <a:r>
              <a:rPr lang="ko-KR" altLang="en-US" sz="1100" smtClean="0">
                <a:latin typeface="+mn-ea"/>
              </a:rPr>
              <a:t>예찰</a:t>
            </a:r>
            <a:r>
              <a:rPr lang="en-US" altLang="ko-KR" sz="1100" smtClean="0">
                <a:latin typeface="+mn-ea"/>
              </a:rPr>
              <a:t>), </a:t>
            </a:r>
            <a:r>
              <a:rPr lang="ko-KR" altLang="en-US" sz="1100" smtClean="0">
                <a:latin typeface="+mn-ea"/>
              </a:rPr>
              <a:t>산불감시</a:t>
            </a:r>
            <a:r>
              <a:rPr lang="en-US" altLang="ko-KR" sz="1100" smtClean="0">
                <a:latin typeface="+mn-ea"/>
              </a:rPr>
              <a:t>, </a:t>
            </a:r>
            <a:r>
              <a:rPr lang="ko-KR" altLang="en-US" sz="1100" smtClean="0">
                <a:latin typeface="+mn-ea"/>
              </a:rPr>
              <a:t>주요시설 감시 등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67075" y="1276620"/>
            <a:ext cx="2441482" cy="384705"/>
          </a:xfrm>
          <a:prstGeom prst="rect">
            <a:avLst/>
          </a:prstGeom>
          <a:blipFill dpi="0" rotWithShape="1">
            <a:blip r:embed="rId6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smtClean="0">
                <a:latin typeface="+mn-ea"/>
              </a:rPr>
              <a:t>다양한 임무장비 </a:t>
            </a:r>
            <a:r>
              <a:rPr lang="ko-KR" altLang="en-US" sz="1400" b="1" spc="-120" dirty="0">
                <a:latin typeface="+mn-ea"/>
              </a:rPr>
              <a:t>탑재가능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2805501" y="1276620"/>
            <a:ext cx="2440800" cy="308715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805501" y="1276620"/>
            <a:ext cx="2441482" cy="384705"/>
          </a:xfrm>
          <a:prstGeom prst="rect">
            <a:avLst/>
          </a:prstGeom>
          <a:blipFill dpi="0" rotWithShape="1">
            <a:blip r:embed="rId6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smtClean="0">
                <a:latin typeface="+mn-ea"/>
              </a:rPr>
              <a:t>보관 및 운반 </a:t>
            </a:r>
            <a:r>
              <a:rPr lang="ko-KR" altLang="en-US" sz="1400" b="1" spc="-120" dirty="0">
                <a:latin typeface="+mn-ea"/>
              </a:rPr>
              <a:t>용이성</a:t>
            </a:r>
          </a:p>
        </p:txBody>
      </p:sp>
      <p:pic>
        <p:nvPicPr>
          <p:cNvPr id="74" name="Picture 2" descr="http://cfile209.uf.daum.net/image/2338CE3E55E40EF31F61CA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4156" y="4572001"/>
            <a:ext cx="2957792" cy="2275594"/>
          </a:xfrm>
          <a:prstGeom prst="rect">
            <a:avLst/>
          </a:prstGeom>
          <a:noFill/>
        </p:spPr>
      </p:pic>
      <p:pic>
        <p:nvPicPr>
          <p:cNvPr id="4098" name="Picture 2" descr="C:\Users\UCN_HIS\Desktop\드론 이미지_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00" y="1719061"/>
            <a:ext cx="2440801" cy="21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2931285" y="3793937"/>
            <a:ext cx="231569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 smtClean="0">
                <a:solidFill>
                  <a:srgbClr val="0061B2"/>
                </a:solidFill>
                <a:latin typeface="+mn-ea"/>
              </a:rPr>
              <a:t>보관이 용이한 </a:t>
            </a:r>
            <a:r>
              <a:rPr lang="ko-KR" altLang="en-US" sz="1300" b="1" dirty="0" err="1" smtClean="0">
                <a:solidFill>
                  <a:srgbClr val="0061B2"/>
                </a:solidFill>
                <a:latin typeface="+mn-ea"/>
              </a:rPr>
              <a:t>폴딩형</a:t>
            </a:r>
            <a:r>
              <a:rPr lang="ko-KR" altLang="en-US" sz="1300" b="1" dirty="0" smtClean="0">
                <a:solidFill>
                  <a:srgbClr val="0061B2"/>
                </a:solidFill>
                <a:latin typeface="+mn-ea"/>
              </a:rPr>
              <a:t> 기체 </a:t>
            </a:r>
            <a:endParaRPr lang="en-US" altLang="ko-KR" sz="1300" b="1" dirty="0" smtClean="0">
              <a:solidFill>
                <a:srgbClr val="0061B2"/>
              </a:solidFill>
              <a:latin typeface="+mn-ea"/>
            </a:endParaRPr>
          </a:p>
        </p:txBody>
      </p:sp>
      <p:pic>
        <p:nvPicPr>
          <p:cNvPr id="3074" name="Picture 2" descr="C:\Users\UCN_HIS\Desktop\3D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4" y="2125410"/>
            <a:ext cx="1401503" cy="128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Users\UCN_HIS\Desktop\3D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28648" y="4793613"/>
            <a:ext cx="853004" cy="7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/>
          <p:cNvGrpSpPr/>
          <p:nvPr/>
        </p:nvGrpSpPr>
        <p:grpSpPr>
          <a:xfrm>
            <a:off x="5514101" y="1814058"/>
            <a:ext cx="1173715" cy="1017466"/>
            <a:chOff x="5345802" y="3327314"/>
            <a:chExt cx="1173715" cy="736567"/>
          </a:xfrm>
        </p:grpSpPr>
        <p:grpSp>
          <p:nvGrpSpPr>
            <p:cNvPr id="75" name="그룹 74"/>
            <p:cNvGrpSpPr/>
            <p:nvPr/>
          </p:nvGrpSpPr>
          <p:grpSpPr>
            <a:xfrm>
              <a:off x="5449948" y="3548672"/>
              <a:ext cx="1011062" cy="515209"/>
              <a:chOff x="3903006" y="3762630"/>
              <a:chExt cx="1393713" cy="710197"/>
            </a:xfrm>
          </p:grpSpPr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3006" y="3811268"/>
                <a:ext cx="883051" cy="661559"/>
              </a:xfrm>
              <a:prstGeom prst="rect">
                <a:avLst/>
              </a:prstGeom>
            </p:spPr>
          </p:pic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689" y="3762630"/>
                <a:ext cx="835029" cy="626617"/>
              </a:xfrm>
              <a:prstGeom prst="rect">
                <a:avLst/>
              </a:prstGeom>
            </p:spPr>
          </p:pic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3795" y="3762630"/>
                <a:ext cx="1072924" cy="625581"/>
              </a:xfrm>
              <a:prstGeom prst="rect">
                <a:avLst/>
              </a:prstGeom>
            </p:spPr>
          </p:pic>
        </p:grp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5802" y="3327314"/>
              <a:ext cx="436262" cy="369585"/>
            </a:xfrm>
            <a:prstGeom prst="rect">
              <a:avLst/>
            </a:prstGeom>
          </p:spPr>
        </p:pic>
        <p:sp>
          <p:nvSpPr>
            <p:cNvPr id="77" name="직사각형 76"/>
            <p:cNvSpPr/>
            <p:nvPr/>
          </p:nvSpPr>
          <p:spPr>
            <a:xfrm>
              <a:off x="5661590" y="3350889"/>
              <a:ext cx="85792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 spc="-150" dirty="0" smtClean="0">
                  <a:latin typeface="+mn-ea"/>
                </a:rPr>
                <a:t>주간영상감지기</a:t>
              </a:r>
              <a:endParaRPr lang="ko-KR" altLang="en-US" sz="900" b="1" spc="-150" dirty="0">
                <a:latin typeface="+mn-ea"/>
              </a:endParaRP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6704890" y="1806049"/>
            <a:ext cx="1142759" cy="1025476"/>
            <a:chOff x="6504001" y="3323796"/>
            <a:chExt cx="1142759" cy="722267"/>
          </a:xfrm>
        </p:grpSpPr>
        <p:grpSp>
          <p:nvGrpSpPr>
            <p:cNvPr id="82" name="그룹 81"/>
            <p:cNvGrpSpPr/>
            <p:nvPr/>
          </p:nvGrpSpPr>
          <p:grpSpPr>
            <a:xfrm>
              <a:off x="6623065" y="3548672"/>
              <a:ext cx="980921" cy="497391"/>
              <a:chOff x="5558181" y="3993243"/>
              <a:chExt cx="1455683" cy="685635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81" y="4016478"/>
                <a:ext cx="881796" cy="662400"/>
              </a:xfrm>
              <a:prstGeom prst="rect">
                <a:avLst/>
              </a:prstGeom>
            </p:spPr>
          </p:pic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6212" y="3993243"/>
                <a:ext cx="837652" cy="625581"/>
              </a:xfrm>
              <a:prstGeom prst="rect">
                <a:avLst/>
              </a:prstGeom>
            </p:spPr>
          </p:pic>
          <p:pic>
            <p:nvPicPr>
              <p:cNvPr id="87" name="그림 86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0940" y="3993243"/>
                <a:ext cx="1072924" cy="625581"/>
              </a:xfrm>
              <a:prstGeom prst="rect">
                <a:avLst/>
              </a:prstGeom>
            </p:spPr>
          </p:pic>
        </p:grp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8980" l="0" r="990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1" y="3323796"/>
              <a:ext cx="378048" cy="359696"/>
            </a:xfrm>
            <a:prstGeom prst="rect">
              <a:avLst/>
            </a:prstGeom>
          </p:spPr>
        </p:pic>
        <p:sp>
          <p:nvSpPr>
            <p:cNvPr id="84" name="직사각형 83"/>
            <p:cNvSpPr/>
            <p:nvPr/>
          </p:nvSpPr>
          <p:spPr>
            <a:xfrm>
              <a:off x="6788833" y="3350889"/>
              <a:ext cx="85792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 spc="-150" dirty="0">
                  <a:latin typeface="+mn-ea"/>
                </a:rPr>
                <a:t>야</a:t>
              </a:r>
              <a:r>
                <a:rPr lang="ko-KR" altLang="en-US" sz="900" b="1" spc="-150" dirty="0" smtClean="0">
                  <a:latin typeface="+mn-ea"/>
                </a:rPr>
                <a:t>간영상감지기</a:t>
              </a:r>
              <a:endParaRPr lang="ko-KR" altLang="en-US" sz="900" b="1" spc="-150" dirty="0">
                <a:latin typeface="+mn-ea"/>
              </a:endParaRPr>
            </a:p>
          </p:txBody>
        </p:sp>
      </p:grpSp>
      <p:pic>
        <p:nvPicPr>
          <p:cNvPr id="88" name="_x444099256" descr="EMB000016c0bf4d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618248" y="3474579"/>
            <a:ext cx="1011062" cy="621833"/>
          </a:xfrm>
          <a:prstGeom prst="rect">
            <a:avLst/>
          </a:prstGeom>
          <a:noFill/>
        </p:spPr>
      </p:pic>
      <p:pic>
        <p:nvPicPr>
          <p:cNvPr id="89" name="_x444101416" descr="EMB000016c0bf4a"/>
          <p:cNvPicPr>
            <a:picLocks noChangeAspect="1" noChangeArrowheads="1"/>
          </p:cNvPicPr>
          <p:nvPr/>
        </p:nvPicPr>
        <p:blipFill>
          <a:blip r:embed="rId22" cstate="print"/>
          <a:srcRect r="31755"/>
          <a:stretch>
            <a:fillRect/>
          </a:stretch>
        </p:blipFill>
        <p:spPr bwMode="auto">
          <a:xfrm>
            <a:off x="6775626" y="3497856"/>
            <a:ext cx="1029250" cy="666144"/>
          </a:xfrm>
          <a:prstGeom prst="rect">
            <a:avLst/>
          </a:prstGeom>
          <a:noFill/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17" y="2975748"/>
            <a:ext cx="436262" cy="566085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6013657" y="3020195"/>
            <a:ext cx="5693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spc="-150" dirty="0" smtClean="0">
                <a:latin typeface="+mn-ea"/>
              </a:rPr>
              <a:t>정사영상</a:t>
            </a:r>
            <a:endParaRPr lang="ko-KR" altLang="en-US" sz="900" b="1" spc="-150" dirty="0"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130532" y="3025930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spc="-150" dirty="0" smtClean="0">
                <a:latin typeface="+mn-ea"/>
              </a:rPr>
              <a:t>멀티스펙트럼</a:t>
            </a:r>
            <a:endParaRPr lang="ko-KR" altLang="en-US" sz="900" b="1" spc="-150" dirty="0">
              <a:latin typeface="+mn-ea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8980" l="0" r="990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93" y="3020195"/>
            <a:ext cx="378048" cy="51069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688222" y="1734324"/>
            <a:ext cx="1352071" cy="2534385"/>
            <a:chOff x="8688222" y="1734324"/>
            <a:chExt cx="1352071" cy="2534385"/>
          </a:xfrm>
        </p:grpSpPr>
        <p:pic>
          <p:nvPicPr>
            <p:cNvPr id="60" name="그림 59"/>
            <p:cNvPicPr/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88222" y="3358836"/>
              <a:ext cx="1352071" cy="909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그림 60"/>
            <p:cNvPicPr/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9406" y="2571184"/>
              <a:ext cx="1321833" cy="7313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" name="직사각형 64"/>
            <p:cNvSpPr/>
            <p:nvPr/>
          </p:nvSpPr>
          <p:spPr>
            <a:xfrm>
              <a:off x="9192004" y="3131045"/>
              <a:ext cx="843762" cy="177995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Flight Status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9182951" y="3924742"/>
              <a:ext cx="843762" cy="333034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Mission Planning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076" name="Picture 4" descr="C:\Users\UCN_HIS\Desktop\조종기2.png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979" y="1734324"/>
              <a:ext cx="1020084" cy="72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9615300" y="2329861"/>
              <a:ext cx="395526" cy="169277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GCS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54" name="그림 53">
            <a:hlinkClick r:id="rId28" action="ppaction://hlinkfile"/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11" y="1293161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91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http://cfile209.uf.daum.net/image/2338CE3E55E40EF31F61CA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62" y="1270800"/>
            <a:ext cx="2639760" cy="5600780"/>
          </a:xfrm>
          <a:prstGeom prst="rect">
            <a:avLst/>
          </a:prstGeom>
          <a:noFill/>
        </p:spPr>
      </p:pic>
      <p:sp>
        <p:nvSpPr>
          <p:cNvPr id="38" name="직사각형 37"/>
          <p:cNvSpPr/>
          <p:nvPr/>
        </p:nvSpPr>
        <p:spPr>
          <a:xfrm>
            <a:off x="8128650" y="1276620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 dirty="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8128648" y="1276620"/>
            <a:ext cx="2441483" cy="308715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467075" y="1276620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 dirty="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5467755" y="1276620"/>
            <a:ext cx="2440800" cy="30871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05501" y="4602136"/>
            <a:ext cx="4663608" cy="22755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 dirty="0">
              <a:solidFill>
                <a:srgbClr val="004580"/>
              </a:solidFill>
              <a:latin typeface="+mn-ea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2931287" y="4636676"/>
            <a:ext cx="4018048" cy="392058"/>
            <a:chOff x="5360893" y="4311911"/>
            <a:chExt cx="3550789" cy="392058"/>
          </a:xfrm>
        </p:grpSpPr>
        <p:sp>
          <p:nvSpPr>
            <p:cNvPr id="71" name="직사각형 70"/>
            <p:cNvSpPr/>
            <p:nvPr/>
          </p:nvSpPr>
          <p:spPr>
            <a:xfrm>
              <a:off x="5360893" y="4311911"/>
              <a:ext cx="149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61B3"/>
                  </a:solidFill>
                  <a:latin typeface="+mn-ea"/>
                  <a:cs typeface="Arial" panose="020B0604020202020204" pitchFamily="34" charset="0"/>
                </a:rPr>
                <a:t>Specifications</a:t>
              </a:r>
              <a:endParaRPr lang="ko-KR" altLang="en-US" b="1" dirty="0">
                <a:solidFill>
                  <a:srgbClr val="0061B3"/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5442619" y="4703969"/>
              <a:ext cx="3469063" cy="0"/>
            </a:xfrm>
            <a:prstGeom prst="line">
              <a:avLst/>
            </a:prstGeom>
            <a:ln w="12700" cap="flat">
              <a:solidFill>
                <a:srgbClr val="0061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2805501" y="1276620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 dirty="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28650" y="1276620"/>
            <a:ext cx="2441482" cy="38470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smtClean="0">
                <a:latin typeface="+mn-ea"/>
              </a:rPr>
              <a:t>운용 용이성</a:t>
            </a:r>
            <a:r>
              <a:rPr lang="en-US" altLang="ko-KR" sz="1400" b="1" spc="-120" smtClean="0">
                <a:latin typeface="+mn-ea"/>
              </a:rPr>
              <a:t>, </a:t>
            </a:r>
            <a:r>
              <a:rPr lang="ko-KR" altLang="en-US" sz="1400" b="1" spc="-120" smtClean="0">
                <a:latin typeface="+mn-ea"/>
              </a:rPr>
              <a:t>점항법</a:t>
            </a:r>
            <a:r>
              <a:rPr lang="en-US" altLang="ko-KR" sz="1400" b="1" spc="-120" smtClean="0">
                <a:latin typeface="+mn-ea"/>
              </a:rPr>
              <a:t>, </a:t>
            </a:r>
            <a:r>
              <a:rPr lang="ko-KR" altLang="en-US" sz="1400" b="1" spc="-120" smtClean="0">
                <a:latin typeface="+mn-ea"/>
              </a:rPr>
              <a:t>자동귀환</a:t>
            </a:r>
            <a:endParaRPr lang="ko-KR" altLang="en-US" sz="1400" b="1" spc="-120" dirty="0"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1270800"/>
            <a:ext cx="2679826" cy="12943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다목적 산업용 드론</a:t>
            </a:r>
            <a:r>
              <a:rPr lang="en-US" altLang="ko-KR" b="1" smtClean="0"/>
              <a:t> Remocopter-500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931285" y="5119621"/>
            <a:ext cx="132384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기체크기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이륙중량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비행시간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최대속도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운용거리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무선통신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장비구성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임무장비</a:t>
            </a:r>
            <a:endParaRPr lang="en-US" altLang="ko-KR" sz="1100" b="1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적용분야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81906" y="5119621"/>
            <a:ext cx="403673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100" smtClean="0">
                <a:latin typeface="+mn-ea"/>
              </a:rPr>
              <a:t>465mm x 465mm X 352mm</a:t>
            </a:r>
            <a:endParaRPr lang="ko-KR" altLang="ko-KR" sz="1100" dirty="0">
              <a:latin typeface="+mn-ea"/>
            </a:endParaRPr>
          </a:p>
          <a:p>
            <a:r>
              <a:rPr lang="en-US" altLang="ko-KR" sz="1100" smtClean="0">
                <a:latin typeface="+mn-ea"/>
              </a:rPr>
              <a:t>3.38kg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smtClean="0">
                <a:latin typeface="+mn-ea"/>
              </a:rPr>
              <a:t>25</a:t>
            </a:r>
            <a:r>
              <a:rPr lang="ko-KR" altLang="en-US" sz="1100" smtClean="0">
                <a:latin typeface="+mn-ea"/>
              </a:rPr>
              <a:t>분 이상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smtClean="0">
                <a:latin typeface="+mn-ea"/>
              </a:rPr>
              <a:t>55km/h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smtClean="0">
                <a:latin typeface="+mn-ea"/>
              </a:rPr>
              <a:t>3km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smtClean="0">
                <a:latin typeface="+mn-ea"/>
              </a:rPr>
              <a:t>GPS/LTE/RF</a:t>
            </a:r>
            <a:endParaRPr lang="en-US" altLang="ko-KR" sz="1100" dirty="0">
              <a:latin typeface="+mn-ea"/>
            </a:endParaRPr>
          </a:p>
          <a:p>
            <a:r>
              <a:rPr lang="ko-KR" altLang="en-US" sz="1100" smtClean="0">
                <a:latin typeface="+mn-ea"/>
              </a:rPr>
              <a:t>비행체 </a:t>
            </a:r>
            <a:r>
              <a:rPr lang="en-US" altLang="ko-KR" sz="1100" smtClean="0">
                <a:latin typeface="+mn-ea"/>
              </a:rPr>
              <a:t>/ </a:t>
            </a:r>
            <a:r>
              <a:rPr lang="ko-KR" altLang="en-US" sz="1100" smtClean="0">
                <a:latin typeface="+mn-ea"/>
              </a:rPr>
              <a:t>지상장비 </a:t>
            </a:r>
            <a:r>
              <a:rPr lang="en-US" altLang="ko-KR" sz="1100" smtClean="0">
                <a:latin typeface="+mn-ea"/>
              </a:rPr>
              <a:t>/ </a:t>
            </a:r>
            <a:r>
              <a:rPr lang="ko-KR" altLang="en-US" sz="1100" smtClean="0">
                <a:latin typeface="+mn-ea"/>
              </a:rPr>
              <a:t>임무장비</a:t>
            </a:r>
            <a:r>
              <a:rPr lang="en-US" altLang="ko-KR" sz="1100" smtClean="0">
                <a:latin typeface="+mn-ea"/>
              </a:rPr>
              <a:t> (3</a:t>
            </a:r>
            <a:r>
              <a:rPr lang="ko-KR" altLang="en-US" sz="1100" smtClean="0">
                <a:latin typeface="+mn-ea"/>
              </a:rPr>
              <a:t>축 짐벌</a:t>
            </a:r>
            <a:r>
              <a:rPr lang="en-US" altLang="ko-KR" sz="110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RGB</a:t>
            </a:r>
            <a:r>
              <a:rPr lang="en-US" altLang="ko-KR" sz="1100">
                <a:latin typeface="+mn-ea"/>
              </a:rPr>
              <a:t>, </a:t>
            </a:r>
            <a:r>
              <a:rPr lang="en-US" altLang="ko-KR" sz="1100" smtClean="0">
                <a:latin typeface="+mn-ea"/>
              </a:rPr>
              <a:t>EO/IR(</a:t>
            </a:r>
            <a:r>
              <a:rPr lang="ko-KR" altLang="en-US" sz="1100" smtClean="0">
                <a:latin typeface="+mn-ea"/>
              </a:rPr>
              <a:t>교체탑재</a:t>
            </a:r>
            <a:r>
              <a:rPr lang="en-US" altLang="ko-KR" sz="1100" smtClean="0">
                <a:latin typeface="+mn-ea"/>
              </a:rPr>
              <a:t>)</a:t>
            </a:r>
          </a:p>
          <a:p>
            <a:r>
              <a:rPr lang="en-US" altLang="ko-KR" sz="1100" smtClean="0">
                <a:latin typeface="+mn-ea"/>
              </a:rPr>
              <a:t>FHD 30 </a:t>
            </a:r>
            <a:r>
              <a:rPr lang="ko-KR" altLang="en-US" sz="1100" smtClean="0">
                <a:latin typeface="+mn-ea"/>
              </a:rPr>
              <a:t>프레임</a:t>
            </a:r>
            <a:r>
              <a:rPr lang="en-US" altLang="ko-KR" sz="1100" smtClean="0">
                <a:latin typeface="+mn-ea"/>
              </a:rPr>
              <a:t>, VGA</a:t>
            </a:r>
            <a:r>
              <a:rPr lang="ko-KR" altLang="en-US" sz="1100" smtClean="0">
                <a:latin typeface="+mn-ea"/>
              </a:rPr>
              <a:t>급 열화상 카메라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67075" y="1276620"/>
            <a:ext cx="2441482" cy="38470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smtClean="0">
                <a:latin typeface="+mn-ea"/>
              </a:rPr>
              <a:t>다양한 임무장비 탑재가능</a:t>
            </a:r>
            <a:endParaRPr lang="ko-KR" altLang="en-US" sz="1400" b="1" spc="-120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805501" y="1276620"/>
            <a:ext cx="2441482" cy="38470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smtClean="0">
                <a:latin typeface="+mn-ea"/>
              </a:rPr>
              <a:t>보관 및 운반 용이성</a:t>
            </a:r>
            <a:endParaRPr lang="ko-KR" altLang="en-US" sz="1400" b="1" spc="-120" dirty="0"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615300" y="2329861"/>
            <a:ext cx="395526" cy="16927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GCS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192004" y="3131045"/>
            <a:ext cx="843762" cy="17799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Flight Status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182951" y="3924742"/>
            <a:ext cx="843762" cy="333034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Mission Planning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4" name="Picture 2" descr="http://cfile209.uf.daum.net/image/2338CE3E55E40EF31F61CA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7376" y="4576276"/>
            <a:ext cx="2861693" cy="2288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39251" y="1333319"/>
            <a:ext cx="208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20" smtClean="0">
                <a:solidFill>
                  <a:schemeClr val="bg1"/>
                </a:solidFill>
                <a:latin typeface="+mn-ea"/>
              </a:rPr>
              <a:t>Remocopter-500</a:t>
            </a:r>
            <a:endParaRPr lang="ko-KR" altLang="en-US" spc="-12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8688222" y="1734324"/>
            <a:ext cx="1352071" cy="2534385"/>
            <a:chOff x="8688222" y="1734324"/>
            <a:chExt cx="1352071" cy="2534385"/>
          </a:xfrm>
        </p:grpSpPr>
        <p:pic>
          <p:nvPicPr>
            <p:cNvPr id="77" name="그림 76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88222" y="3358836"/>
              <a:ext cx="1352071" cy="909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그림 77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09406" y="2571184"/>
              <a:ext cx="1321833" cy="7313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직사각형 78"/>
            <p:cNvSpPr/>
            <p:nvPr/>
          </p:nvSpPr>
          <p:spPr>
            <a:xfrm>
              <a:off x="9192004" y="3131045"/>
              <a:ext cx="843762" cy="177995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Flight Status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9182951" y="3924742"/>
              <a:ext cx="843762" cy="333034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Mission Planning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81" name="Picture 4" descr="C:\Users\UCN_HIS\Desktop\조종기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979" y="1734324"/>
              <a:ext cx="1020084" cy="72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/>
            <p:cNvSpPr/>
            <p:nvPr/>
          </p:nvSpPr>
          <p:spPr>
            <a:xfrm>
              <a:off x="9615300" y="2329861"/>
              <a:ext cx="395526" cy="169277"/>
            </a:xfrm>
            <a:prstGeom prst="rect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GCS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99" name="_x444099256" descr="EMB000016c0bf4d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18248" y="3474579"/>
            <a:ext cx="1011062" cy="621833"/>
          </a:xfrm>
          <a:prstGeom prst="rect">
            <a:avLst/>
          </a:prstGeom>
          <a:noFill/>
        </p:spPr>
      </p:pic>
      <p:pic>
        <p:nvPicPr>
          <p:cNvPr id="100" name="_x444101416" descr="EMB000016c0bf4a"/>
          <p:cNvPicPr>
            <a:picLocks noChangeAspect="1" noChangeArrowheads="1"/>
          </p:cNvPicPr>
          <p:nvPr/>
        </p:nvPicPr>
        <p:blipFill>
          <a:blip r:embed="rId10" cstate="print"/>
          <a:srcRect r="31755"/>
          <a:stretch>
            <a:fillRect/>
          </a:stretch>
        </p:blipFill>
        <p:spPr bwMode="auto">
          <a:xfrm>
            <a:off x="6775626" y="3497856"/>
            <a:ext cx="1029250" cy="666144"/>
          </a:xfrm>
          <a:prstGeom prst="rect">
            <a:avLst/>
          </a:prstGeom>
          <a:noFill/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17" y="2975748"/>
            <a:ext cx="436262" cy="56608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8980" l="0" r="990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93" y="3020195"/>
            <a:ext cx="378048" cy="510697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5450186" y="1823111"/>
            <a:ext cx="1237631" cy="1017466"/>
            <a:chOff x="5281887" y="3327314"/>
            <a:chExt cx="1237631" cy="736567"/>
          </a:xfrm>
        </p:grpSpPr>
        <p:grpSp>
          <p:nvGrpSpPr>
            <p:cNvPr id="104" name="그룹 103"/>
            <p:cNvGrpSpPr/>
            <p:nvPr/>
          </p:nvGrpSpPr>
          <p:grpSpPr>
            <a:xfrm>
              <a:off x="5449948" y="3548672"/>
              <a:ext cx="1011062" cy="515209"/>
              <a:chOff x="3903006" y="3762630"/>
              <a:chExt cx="1393713" cy="710197"/>
            </a:xfrm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3006" y="3811268"/>
                <a:ext cx="883051" cy="661559"/>
              </a:xfrm>
              <a:prstGeom prst="rect">
                <a:avLst/>
              </a:prstGeom>
            </p:spPr>
          </p:pic>
          <p:pic>
            <p:nvPicPr>
              <p:cNvPr id="108" name="그림 107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689" y="3762630"/>
                <a:ext cx="835029" cy="626617"/>
              </a:xfrm>
              <a:prstGeom prst="rect">
                <a:avLst/>
              </a:prstGeom>
            </p:spPr>
          </p:pic>
          <p:pic>
            <p:nvPicPr>
              <p:cNvPr id="109" name="그림 108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3795" y="3762630"/>
                <a:ext cx="1072924" cy="625581"/>
              </a:xfrm>
              <a:prstGeom prst="rect">
                <a:avLst/>
              </a:prstGeom>
            </p:spPr>
          </p:pic>
        </p:grp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1887" y="3327314"/>
              <a:ext cx="500177" cy="369585"/>
            </a:xfrm>
            <a:prstGeom prst="rect">
              <a:avLst/>
            </a:prstGeom>
          </p:spPr>
        </p:pic>
        <p:sp>
          <p:nvSpPr>
            <p:cNvPr id="106" name="직사각형 105"/>
            <p:cNvSpPr/>
            <p:nvPr/>
          </p:nvSpPr>
          <p:spPr>
            <a:xfrm>
              <a:off x="5661591" y="3350889"/>
              <a:ext cx="857927" cy="1671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주간영상감지기</a:t>
              </a:r>
              <a:endParaRPr lang="ko-KR" altLang="en-US" sz="900" b="1" spc="-150" dirty="0">
                <a:latin typeface="+mn-ea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6645244" y="1815102"/>
            <a:ext cx="1202405" cy="1025476"/>
            <a:chOff x="6444355" y="3323796"/>
            <a:chExt cx="1202405" cy="722267"/>
          </a:xfrm>
        </p:grpSpPr>
        <p:grpSp>
          <p:nvGrpSpPr>
            <p:cNvPr id="111" name="그룹 110"/>
            <p:cNvGrpSpPr/>
            <p:nvPr/>
          </p:nvGrpSpPr>
          <p:grpSpPr>
            <a:xfrm>
              <a:off x="6623065" y="3548672"/>
              <a:ext cx="980921" cy="497391"/>
              <a:chOff x="5558181" y="3993243"/>
              <a:chExt cx="1455683" cy="685635"/>
            </a:xfrm>
          </p:grpSpPr>
          <p:pic>
            <p:nvPicPr>
              <p:cNvPr id="114" name="그림 113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81" y="4016478"/>
                <a:ext cx="881796" cy="662400"/>
              </a:xfrm>
              <a:prstGeom prst="rect">
                <a:avLst/>
              </a:prstGeom>
            </p:spPr>
          </p:pic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6212" y="3993243"/>
                <a:ext cx="837652" cy="625581"/>
              </a:xfrm>
              <a:prstGeom prst="rect">
                <a:avLst/>
              </a:prstGeom>
            </p:spPr>
          </p:pic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0940" y="3993243"/>
                <a:ext cx="1072924" cy="625581"/>
              </a:xfrm>
              <a:prstGeom prst="rect">
                <a:avLst/>
              </a:prstGeom>
            </p:spPr>
          </p:pic>
        </p:grpSp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8980" l="0" r="990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355" y="3323796"/>
              <a:ext cx="437694" cy="359696"/>
            </a:xfrm>
            <a:prstGeom prst="rect">
              <a:avLst/>
            </a:prstGeom>
          </p:spPr>
        </p:pic>
        <p:sp>
          <p:nvSpPr>
            <p:cNvPr id="113" name="직사각형 112"/>
            <p:cNvSpPr/>
            <p:nvPr/>
          </p:nvSpPr>
          <p:spPr>
            <a:xfrm>
              <a:off x="6788833" y="3350889"/>
              <a:ext cx="857927" cy="1625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 spc="-150" smtClean="0">
                  <a:latin typeface="+mn-ea"/>
                </a:rPr>
                <a:t>야간영상감지기</a:t>
              </a:r>
              <a:endParaRPr lang="en-US" altLang="ko-KR" sz="900" b="1" spc="-150" smtClean="0">
                <a:latin typeface="+mn-ea"/>
              </a:endParaRPr>
            </a:p>
          </p:txBody>
        </p:sp>
      </p:grpSp>
      <p:sp>
        <p:nvSpPr>
          <p:cNvPr id="124" name="직사각형 123"/>
          <p:cNvSpPr/>
          <p:nvPr/>
        </p:nvSpPr>
        <p:spPr>
          <a:xfrm>
            <a:off x="5911811" y="3146943"/>
            <a:ext cx="6463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smtClean="0">
                <a:latin typeface="+mn-ea"/>
              </a:rPr>
              <a:t>정사영상</a:t>
            </a:r>
            <a:endParaRPr lang="ko-KR" altLang="en-US" sz="1050" b="1" spc="-150" dirty="0"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7045664" y="3188892"/>
            <a:ext cx="8771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150" smtClean="0">
                <a:latin typeface="+mn-ea"/>
              </a:rPr>
              <a:t>멀티스펙트럼</a:t>
            </a:r>
            <a:endParaRPr lang="ko-KR" altLang="en-US" sz="1050" b="1" spc="-150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96291" y="7317077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4550888" descr="EMB0000250834f3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59" y="1652502"/>
            <a:ext cx="2421834" cy="283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4" y="2158313"/>
            <a:ext cx="1514683" cy="1163664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62" y="4853570"/>
            <a:ext cx="1000231" cy="768433"/>
          </a:xfrm>
          <a:prstGeom prst="rect">
            <a:avLst/>
          </a:prstGeom>
        </p:spPr>
      </p:pic>
      <p:pic>
        <p:nvPicPr>
          <p:cNvPr id="56" name="그림 55">
            <a:hlinkClick r:id="rId29" action="ppaction://hlinkfile"/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11" y="1293161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70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0" y="1257678"/>
            <a:ext cx="2689676" cy="5589916"/>
          </a:xfrm>
          <a:prstGeom prst="rect">
            <a:avLst/>
          </a:prstGeom>
        </p:spPr>
      </p:pic>
      <p:pic>
        <p:nvPicPr>
          <p:cNvPr id="2050" name="Picture 2" descr="Z:\UCN\1.유콘시스템 공유 폴더\[관리실_최윤정]\[관리실_최윤정] 기체이미지 및 통합정찰체계도\21.Remocopter-700\8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8" y="2231355"/>
            <a:ext cx="2272339" cy="153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8128650" y="1276620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8128648" y="1276620"/>
            <a:ext cx="2441483" cy="308715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467075" y="1276620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5467755" y="1276620"/>
            <a:ext cx="2440800" cy="30871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05501" y="4572000"/>
            <a:ext cx="4663608" cy="22755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2931287" y="4636676"/>
            <a:ext cx="4018048" cy="392058"/>
            <a:chOff x="5360893" y="4311911"/>
            <a:chExt cx="3550789" cy="392058"/>
          </a:xfrm>
        </p:grpSpPr>
        <p:sp>
          <p:nvSpPr>
            <p:cNvPr id="71" name="직사각형 70"/>
            <p:cNvSpPr/>
            <p:nvPr/>
          </p:nvSpPr>
          <p:spPr>
            <a:xfrm>
              <a:off x="5360893" y="4311911"/>
              <a:ext cx="149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61B3"/>
                  </a:solidFill>
                  <a:latin typeface="+mn-ea"/>
                  <a:cs typeface="Arial" panose="020B0604020202020204" pitchFamily="34" charset="0"/>
                </a:rPr>
                <a:t>Specifications</a:t>
              </a:r>
              <a:endParaRPr lang="ko-KR" altLang="en-US" b="1" dirty="0">
                <a:solidFill>
                  <a:srgbClr val="0061B3"/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5442619" y="4703969"/>
              <a:ext cx="3469063" cy="0"/>
            </a:xfrm>
            <a:prstGeom prst="line">
              <a:avLst/>
            </a:prstGeom>
            <a:ln w="12700" cap="flat">
              <a:solidFill>
                <a:srgbClr val="0061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2805501" y="1276620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28650" y="1276620"/>
            <a:ext cx="2441482" cy="384705"/>
          </a:xfrm>
          <a:prstGeom prst="rect">
            <a:avLst/>
          </a:prstGeom>
          <a:blipFill dpi="0" rotWithShape="1">
            <a:blip r:embed="rId6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운용 용이성</a:t>
            </a:r>
            <a:r>
              <a:rPr lang="en-US" altLang="ko-KR" sz="1400" b="1" spc="-120" dirty="0">
                <a:latin typeface="+mn-ea"/>
              </a:rPr>
              <a:t>, </a:t>
            </a:r>
            <a:r>
              <a:rPr lang="ko-KR" altLang="en-US" sz="1400" b="1" spc="-120" dirty="0" err="1">
                <a:latin typeface="+mn-ea"/>
              </a:rPr>
              <a:t>점항법</a:t>
            </a:r>
            <a:r>
              <a:rPr lang="en-US" altLang="ko-KR" sz="1400" b="1" spc="-120" dirty="0">
                <a:latin typeface="+mn-ea"/>
              </a:rPr>
              <a:t>, </a:t>
            </a:r>
            <a:r>
              <a:rPr lang="ko-KR" altLang="en-US" sz="1400" b="1" spc="-120" dirty="0">
                <a:latin typeface="+mn-ea"/>
              </a:rPr>
              <a:t>자동귀환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0" y="1270800"/>
            <a:ext cx="2679826" cy="12943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다목적 </a:t>
            </a:r>
            <a:r>
              <a:rPr lang="ko-KR" altLang="en-US" b="1"/>
              <a:t>산업용 </a:t>
            </a:r>
            <a:r>
              <a:rPr lang="ko-KR" altLang="en-US" b="1" smtClean="0"/>
              <a:t>드론  </a:t>
            </a:r>
            <a:r>
              <a:rPr lang="en-US" altLang="ko-KR" b="1" dirty="0" smtClean="0"/>
              <a:t>Remocopter-800M(V)</a:t>
            </a:r>
            <a:endParaRPr lang="ko-KR" altLang="en-US" b="1" spc="-150" dirty="0"/>
          </a:p>
        </p:txBody>
      </p:sp>
      <p:sp>
        <p:nvSpPr>
          <p:cNvPr id="3" name="직사각형 2"/>
          <p:cNvSpPr/>
          <p:nvPr/>
        </p:nvSpPr>
        <p:spPr>
          <a:xfrm>
            <a:off x="198818" y="1381746"/>
            <a:ext cx="208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20" dirty="0" smtClean="0">
                <a:solidFill>
                  <a:schemeClr val="bg1"/>
                </a:solidFill>
                <a:latin typeface="+mn-ea"/>
              </a:rPr>
              <a:t>Remocopter-800</a:t>
            </a:r>
            <a:endParaRPr lang="ko-KR" altLang="en-US" spc="-12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931286" y="5119621"/>
            <a:ext cx="102957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기체직경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이륙중량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비행시간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최대속도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운용거리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무선통신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장비구성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임무장비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적용분야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56667" y="5119621"/>
            <a:ext cx="357705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100" smtClean="0">
                <a:latin typeface="+mn-ea"/>
              </a:rPr>
              <a:t>643mm X 643mm X 347mm</a:t>
            </a:r>
            <a:endParaRPr lang="ko-KR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6.5kg</a:t>
            </a:r>
          </a:p>
          <a:p>
            <a:r>
              <a:rPr lang="en-US" altLang="ko-KR" sz="1100" dirty="0" smtClean="0">
                <a:latin typeface="+mn-ea"/>
              </a:rPr>
              <a:t>30</a:t>
            </a:r>
            <a:r>
              <a:rPr lang="ko-KR" altLang="ko-KR" sz="1100" dirty="0" smtClean="0">
                <a:latin typeface="+mn-ea"/>
              </a:rPr>
              <a:t>분 </a:t>
            </a:r>
            <a:r>
              <a:rPr lang="ko-KR" altLang="ko-KR" sz="1100" dirty="0">
                <a:latin typeface="+mn-ea"/>
              </a:rPr>
              <a:t>이상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4</a:t>
            </a:r>
            <a:r>
              <a:rPr lang="en-US" altLang="ko-KR" sz="1100" dirty="0" smtClean="0">
                <a:latin typeface="+mn-ea"/>
              </a:rPr>
              <a:t>0km/h</a:t>
            </a:r>
          </a:p>
          <a:p>
            <a:r>
              <a:rPr lang="en-US" altLang="ko-KR" sz="1100" dirty="0" smtClean="0">
                <a:latin typeface="+mn-ea"/>
              </a:rPr>
              <a:t>3km(5km</a:t>
            </a:r>
            <a:r>
              <a:rPr lang="ko-KR" altLang="en-US" sz="1100" dirty="0" smtClean="0">
                <a:latin typeface="+mn-ea"/>
              </a:rPr>
              <a:t>옵션</a:t>
            </a:r>
            <a:r>
              <a:rPr lang="en-US" altLang="ko-KR" sz="1100" dirty="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>
                <a:latin typeface="+mn-ea"/>
              </a:rPr>
              <a:t>LTE/RF</a:t>
            </a:r>
            <a:r>
              <a:rPr lang="ko-KR" altLang="en-US" sz="1100" dirty="0">
                <a:latin typeface="+mn-ea"/>
              </a:rPr>
              <a:t>통신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무인기전용 주파수</a:t>
            </a:r>
            <a:r>
              <a:rPr lang="en-US" altLang="ko-KR" sz="1100" dirty="0" smtClean="0">
                <a:latin typeface="+mn-ea"/>
              </a:rPr>
              <a:t>)</a:t>
            </a:r>
          </a:p>
          <a:p>
            <a:r>
              <a:rPr lang="ko-KR" altLang="en-US" sz="1100" dirty="0" smtClean="0">
                <a:latin typeface="+mn-ea"/>
              </a:rPr>
              <a:t>비행체 </a:t>
            </a:r>
            <a:r>
              <a:rPr lang="en-US" altLang="ko-KR" sz="1100" dirty="0" smtClean="0">
                <a:latin typeface="+mn-ea"/>
              </a:rPr>
              <a:t>/ </a:t>
            </a:r>
            <a:r>
              <a:rPr lang="ko-KR" altLang="en-US" sz="1100" dirty="0" smtClean="0">
                <a:latin typeface="+mn-ea"/>
              </a:rPr>
              <a:t>지상장비 </a:t>
            </a:r>
            <a:r>
              <a:rPr lang="en-US" altLang="ko-KR" sz="1100" dirty="0" smtClean="0">
                <a:latin typeface="+mn-ea"/>
              </a:rPr>
              <a:t>/ </a:t>
            </a:r>
            <a:r>
              <a:rPr lang="ko-KR" altLang="en-US" sz="1100" dirty="0" smtClean="0">
                <a:latin typeface="+mn-ea"/>
              </a:rPr>
              <a:t>임무장비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Payload</a:t>
            </a:r>
            <a:r>
              <a:rPr lang="ko-KR" altLang="en-US" sz="1100" dirty="0" smtClean="0">
                <a:latin typeface="+mn-ea"/>
              </a:rPr>
              <a:t>이내 임무장비 교체 장착가능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spc="-100" smtClean="0">
                <a:latin typeface="+mn-ea"/>
              </a:rPr>
              <a:t>FHD </a:t>
            </a:r>
            <a:r>
              <a:rPr lang="en-US" altLang="ko-KR" sz="1100" spc="-100" dirty="0">
                <a:latin typeface="+mn-ea"/>
              </a:rPr>
              <a:t>30 </a:t>
            </a:r>
            <a:r>
              <a:rPr lang="ko-KR" altLang="en-US" sz="1100" spc="-100" dirty="0">
                <a:latin typeface="+mn-ea"/>
              </a:rPr>
              <a:t>프레임</a:t>
            </a:r>
            <a:r>
              <a:rPr lang="en-US" altLang="ko-KR" sz="1100" spc="-100" dirty="0">
                <a:latin typeface="+mn-ea"/>
              </a:rPr>
              <a:t>, VGA</a:t>
            </a:r>
            <a:r>
              <a:rPr lang="ko-KR" altLang="en-US" sz="1100" spc="-100" dirty="0">
                <a:latin typeface="+mn-ea"/>
              </a:rPr>
              <a:t>급 열화상 카메라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67075" y="1276620"/>
            <a:ext cx="2441482" cy="384705"/>
          </a:xfrm>
          <a:prstGeom prst="rect">
            <a:avLst/>
          </a:prstGeom>
          <a:blipFill dpi="0" rotWithShape="1">
            <a:blip r:embed="rId6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smtClean="0">
                <a:latin typeface="+mn-ea"/>
              </a:rPr>
              <a:t>다양한 임무장비 탑재가능</a:t>
            </a:r>
            <a:endParaRPr lang="ko-KR" altLang="en-US" sz="1400" b="1" spc="-120" dirty="0">
              <a:latin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514101" y="1814058"/>
            <a:ext cx="1173715" cy="1017466"/>
            <a:chOff x="5345802" y="3327314"/>
            <a:chExt cx="1173715" cy="736567"/>
          </a:xfrm>
        </p:grpSpPr>
        <p:grpSp>
          <p:nvGrpSpPr>
            <p:cNvPr id="42" name="그룹 41"/>
            <p:cNvGrpSpPr/>
            <p:nvPr/>
          </p:nvGrpSpPr>
          <p:grpSpPr>
            <a:xfrm>
              <a:off x="5449948" y="3548672"/>
              <a:ext cx="1011062" cy="515209"/>
              <a:chOff x="3903006" y="3762630"/>
              <a:chExt cx="1393713" cy="710197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3006" y="3811268"/>
                <a:ext cx="883051" cy="661559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1689" y="3762630"/>
                <a:ext cx="835029" cy="626617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3795" y="3762630"/>
                <a:ext cx="1072924" cy="625581"/>
              </a:xfrm>
              <a:prstGeom prst="rect">
                <a:avLst/>
              </a:prstGeom>
            </p:spPr>
          </p:pic>
        </p:grp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5802" y="3327314"/>
              <a:ext cx="436262" cy="369585"/>
            </a:xfrm>
            <a:prstGeom prst="rect">
              <a:avLst/>
            </a:prstGeom>
          </p:spPr>
        </p:pic>
        <p:sp>
          <p:nvSpPr>
            <p:cNvPr id="62" name="직사각형 61"/>
            <p:cNvSpPr/>
            <p:nvPr/>
          </p:nvSpPr>
          <p:spPr>
            <a:xfrm>
              <a:off x="5661590" y="3350889"/>
              <a:ext cx="85792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 spc="-150" dirty="0" smtClean="0">
                  <a:latin typeface="+mn-ea"/>
                </a:rPr>
                <a:t>주간영상감지기</a:t>
              </a:r>
              <a:endParaRPr lang="ko-KR" altLang="en-US" sz="900" b="1" spc="-150" dirty="0">
                <a:latin typeface="+mn-ea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704890" y="1806049"/>
            <a:ext cx="1142759" cy="1025476"/>
            <a:chOff x="6504001" y="3323796"/>
            <a:chExt cx="1142759" cy="722267"/>
          </a:xfrm>
        </p:grpSpPr>
        <p:grpSp>
          <p:nvGrpSpPr>
            <p:cNvPr id="24" name="그룹 23"/>
            <p:cNvGrpSpPr/>
            <p:nvPr/>
          </p:nvGrpSpPr>
          <p:grpSpPr>
            <a:xfrm>
              <a:off x="6623065" y="3548672"/>
              <a:ext cx="980921" cy="497391"/>
              <a:chOff x="5558181" y="3993243"/>
              <a:chExt cx="1455683" cy="685635"/>
            </a:xfrm>
          </p:grpSpPr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81" y="4016478"/>
                <a:ext cx="881796" cy="662400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6212" y="3993243"/>
                <a:ext cx="837652" cy="625581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0940" y="3993243"/>
                <a:ext cx="1072924" cy="625581"/>
              </a:xfrm>
              <a:prstGeom prst="rect">
                <a:avLst/>
              </a:prstGeom>
            </p:spPr>
          </p:pic>
        </p:grp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98980" l="0" r="990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4001" y="3323796"/>
              <a:ext cx="378048" cy="359696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6788833" y="3350889"/>
              <a:ext cx="85792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 spc="-150" dirty="0">
                  <a:latin typeface="+mn-ea"/>
                </a:rPr>
                <a:t>야</a:t>
              </a:r>
              <a:r>
                <a:rPr lang="ko-KR" altLang="en-US" sz="900" b="1" spc="-150" dirty="0" smtClean="0">
                  <a:latin typeface="+mn-ea"/>
                </a:rPr>
                <a:t>간영상감지기</a:t>
              </a:r>
              <a:endParaRPr lang="ko-KR" altLang="en-US" sz="900" b="1" spc="-150" dirty="0">
                <a:latin typeface="+mn-ea"/>
              </a:endParaRPr>
            </a:p>
          </p:txBody>
        </p:sp>
      </p:grp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2805501" y="1276620"/>
            <a:ext cx="2440800" cy="308715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805501" y="1276620"/>
            <a:ext cx="2441482" cy="384705"/>
          </a:xfrm>
          <a:prstGeom prst="rect">
            <a:avLst/>
          </a:prstGeom>
          <a:blipFill dpi="0" rotWithShape="1">
            <a:blip r:embed="rId6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smtClean="0">
                <a:latin typeface="+mn-ea"/>
              </a:rPr>
              <a:t>실시간 영상 송수신 가능</a:t>
            </a:r>
            <a:endParaRPr lang="ko-KR" altLang="en-US" sz="1400" b="1" spc="-120" dirty="0"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0206140" y="3822837"/>
            <a:ext cx="395526" cy="16927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GCS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5" name="_x444099256" descr="EMB000016c0bf4d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618248" y="3474579"/>
            <a:ext cx="1011062" cy="621833"/>
          </a:xfrm>
          <a:prstGeom prst="rect">
            <a:avLst/>
          </a:prstGeom>
          <a:noFill/>
        </p:spPr>
      </p:pic>
      <p:pic>
        <p:nvPicPr>
          <p:cNvPr id="76" name="_x444101416" descr="EMB000016c0bf4a"/>
          <p:cNvPicPr>
            <a:picLocks noChangeAspect="1" noChangeArrowheads="1"/>
          </p:cNvPicPr>
          <p:nvPr/>
        </p:nvPicPr>
        <p:blipFill>
          <a:blip r:embed="rId19" cstate="print"/>
          <a:srcRect r="31755"/>
          <a:stretch>
            <a:fillRect/>
          </a:stretch>
        </p:blipFill>
        <p:spPr bwMode="auto">
          <a:xfrm>
            <a:off x="6775626" y="3497856"/>
            <a:ext cx="1029250" cy="666144"/>
          </a:xfrm>
          <a:prstGeom prst="rect">
            <a:avLst/>
          </a:prstGeom>
          <a:noFill/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417" y="2975748"/>
            <a:ext cx="436262" cy="566085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6013657" y="3020195"/>
            <a:ext cx="5693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spc="-150" dirty="0" smtClean="0">
                <a:latin typeface="+mn-ea"/>
              </a:rPr>
              <a:t>정사영상</a:t>
            </a:r>
            <a:endParaRPr lang="ko-KR" altLang="en-US" sz="900" b="1" spc="-150" dirty="0"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130532" y="3025930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spc="-150" dirty="0" smtClean="0">
                <a:latin typeface="+mn-ea"/>
              </a:rPr>
              <a:t>멀티스펙트럼</a:t>
            </a:r>
            <a:endParaRPr lang="ko-KR" altLang="en-US" sz="900" b="1" spc="-150" dirty="0">
              <a:latin typeface="+mn-ea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8980" l="0" r="990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93" y="3020195"/>
            <a:ext cx="378048" cy="510697"/>
          </a:xfrm>
          <a:prstGeom prst="rect">
            <a:avLst/>
          </a:prstGeom>
        </p:spPr>
      </p:pic>
      <p:pic>
        <p:nvPicPr>
          <p:cNvPr id="83" name="Picture 35" descr="G:\!유콘시스템\제품사진,스펙\[1]RemoEye002\002B\사진자료\비행체 외\003gcs-300dpi_8cm15cm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216488" y="2975748"/>
            <a:ext cx="459168" cy="10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그림 27" descr="번개.png"/>
          <p:cNvPicPr>
            <a:picLocks noChangeAspect="1"/>
          </p:cNvPicPr>
          <p:nvPr/>
        </p:nvPicPr>
        <p:blipFill>
          <a:blip r:embed="rId23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 rot="19578384">
            <a:off x="3496983" y="2733115"/>
            <a:ext cx="808836" cy="58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 t="11940" r="5830" b="8223"/>
          <a:stretch/>
        </p:blipFill>
        <p:spPr bwMode="auto">
          <a:xfrm>
            <a:off x="4382084" y="3403496"/>
            <a:ext cx="438592" cy="488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그림 27" descr="번개.png"/>
          <p:cNvPicPr>
            <a:picLocks noChangeAspect="1"/>
          </p:cNvPicPr>
          <p:nvPr/>
        </p:nvPicPr>
        <p:blipFill>
          <a:blip r:embed="rId23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 rot="1530766">
            <a:off x="3540464" y="3368376"/>
            <a:ext cx="808836" cy="58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TextBox 87"/>
          <p:cNvSpPr txBox="1"/>
          <p:nvPr/>
        </p:nvSpPr>
        <p:spPr>
          <a:xfrm>
            <a:off x="4307663" y="3884455"/>
            <a:ext cx="587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LTE</a:t>
            </a:r>
            <a:b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ko-KR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모뎀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62071" y="4636676"/>
            <a:ext cx="2886937" cy="2210918"/>
          </a:xfrm>
          <a:prstGeom prst="rect">
            <a:avLst/>
          </a:prstGeom>
        </p:spPr>
      </p:pic>
      <p:pic>
        <p:nvPicPr>
          <p:cNvPr id="73" name="Picture 2" descr="Z:\UCN\1.유콘시스템 공유 폴더\[관리실_최윤정]\[관리실_최윤정] 기체이미지 및 통합정찰체계도\21.Remocopter-700\800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621" y="1856788"/>
            <a:ext cx="1449535" cy="97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Z:\UCN\1.유콘시스템 공유 폴더\[관리실_최윤정]\[관리실_최윤정] 기체이미지 및 통합정찰체계도\21.Remocopter-700\800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06482" y="4763249"/>
            <a:ext cx="1357004" cy="91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그림 79"/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9389" y="1913969"/>
            <a:ext cx="1231487" cy="82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그림 86"/>
          <p:cNvPicPr/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1889" y="1943770"/>
            <a:ext cx="1117559" cy="82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직사각형 88"/>
          <p:cNvSpPr/>
          <p:nvPr/>
        </p:nvSpPr>
        <p:spPr>
          <a:xfrm>
            <a:off x="8573449" y="2584945"/>
            <a:ext cx="843762" cy="17799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Flight Status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838845" y="2468299"/>
            <a:ext cx="843762" cy="333034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Mission Planning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1" name="Picture 4" descr="C:\Users\UCN_HIS\Desktop\조종기2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03" y="3266409"/>
            <a:ext cx="1020084" cy="72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/>
          <p:cNvSpPr/>
          <p:nvPr/>
        </p:nvSpPr>
        <p:spPr>
          <a:xfrm>
            <a:off x="10156085" y="3823014"/>
            <a:ext cx="395526" cy="16927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GCS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Title Placeholder 1"/>
          <p:cNvSpPr txBox="1">
            <a:spLocks/>
          </p:cNvSpPr>
          <p:nvPr/>
        </p:nvSpPr>
        <p:spPr>
          <a:xfrm>
            <a:off x="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pic>
        <p:nvPicPr>
          <p:cNvPr id="4098" name="Picture 2" descr="C:\Users\UCN_HIS\Desktop\1552552288017.jpg"/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95"/>
          <a:stretch/>
        </p:blipFill>
        <p:spPr bwMode="auto">
          <a:xfrm>
            <a:off x="7908557" y="3171990"/>
            <a:ext cx="1330396" cy="101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9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다목적 임무용 </a:t>
            </a:r>
            <a:r>
              <a:rPr lang="ko-KR" altLang="en-US" b="1" dirty="0" err="1" smtClean="0"/>
              <a:t>드론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Remocopter-900</a:t>
            </a:r>
            <a:endParaRPr lang="ko-KR" altLang="en-US" b="1" spc="-150" dirty="0"/>
          </a:p>
        </p:txBody>
      </p:sp>
      <p:sp>
        <p:nvSpPr>
          <p:cNvPr id="12" name="직사각형 11"/>
          <p:cNvSpPr/>
          <p:nvPr/>
        </p:nvSpPr>
        <p:spPr>
          <a:xfrm>
            <a:off x="2796117" y="4481465"/>
            <a:ext cx="7755830" cy="23389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876633" y="4954453"/>
            <a:ext cx="1124667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기체크기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endParaRPr lang="ko-KR" altLang="en-US" sz="1100" b="1" dirty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>
                <a:solidFill>
                  <a:srgbClr val="0061B2"/>
                </a:solidFill>
                <a:latin typeface="+mn-ea"/>
              </a:rPr>
              <a:t>기체중량</a:t>
            </a:r>
          </a:p>
          <a:p>
            <a:r>
              <a:rPr lang="ko-KR" altLang="en-US" sz="1100" b="1" dirty="0">
                <a:solidFill>
                  <a:srgbClr val="0061B2"/>
                </a:solidFill>
                <a:latin typeface="+mn-ea"/>
              </a:rPr>
              <a:t>운용상승고도</a:t>
            </a:r>
          </a:p>
          <a:p>
            <a:r>
              <a:rPr lang="ko-KR" altLang="en-US" sz="1100" b="1" dirty="0">
                <a:solidFill>
                  <a:srgbClr val="0061B2"/>
                </a:solidFill>
                <a:latin typeface="+mn-ea"/>
              </a:rPr>
              <a:t>비행시간</a:t>
            </a:r>
          </a:p>
          <a:p>
            <a:r>
              <a:rPr lang="ko-KR" altLang="en-US" sz="1100" b="1" dirty="0" err="1">
                <a:solidFill>
                  <a:srgbClr val="0061B2"/>
                </a:solidFill>
                <a:latin typeface="+mn-ea"/>
              </a:rPr>
              <a:t>내풍성</a:t>
            </a:r>
            <a:endParaRPr lang="ko-KR" altLang="en-US" sz="1100" b="1" dirty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>
                <a:solidFill>
                  <a:srgbClr val="0061B2"/>
                </a:solidFill>
                <a:latin typeface="+mn-ea"/>
              </a:rPr>
              <a:t>충돌회피기능</a:t>
            </a: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임무장비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방진</a:t>
            </a:r>
            <a:r>
              <a:rPr lang="en-US" altLang="ko-KR" sz="1100" b="1" dirty="0">
                <a:solidFill>
                  <a:srgbClr val="0061B2"/>
                </a:solidFill>
                <a:latin typeface="+mn-ea"/>
              </a:rPr>
              <a:t>/</a:t>
            </a:r>
            <a:r>
              <a:rPr lang="ko-KR" altLang="en-US" sz="1100" b="1" dirty="0">
                <a:solidFill>
                  <a:srgbClr val="0061B2"/>
                </a:solidFill>
                <a:latin typeface="+mn-ea"/>
              </a:rPr>
              <a:t>방수</a:t>
            </a:r>
          </a:p>
          <a:p>
            <a:r>
              <a:rPr lang="ko-KR" altLang="en-US" sz="1100" b="1" dirty="0">
                <a:solidFill>
                  <a:srgbClr val="0061B2"/>
                </a:solidFill>
                <a:latin typeface="+mn-ea"/>
              </a:rPr>
              <a:t>통제거리</a:t>
            </a:r>
          </a:p>
          <a:p>
            <a:r>
              <a:rPr lang="ko-KR" altLang="en-US" sz="1100" b="1" dirty="0">
                <a:solidFill>
                  <a:srgbClr val="0061B2"/>
                </a:solidFill>
                <a:latin typeface="+mn-ea"/>
              </a:rPr>
              <a:t>작동온도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159240" y="4954453"/>
            <a:ext cx="6287779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9</a:t>
            </a:r>
            <a:r>
              <a:rPr lang="en-US" altLang="ko-KR" sz="1100" dirty="0" smtClean="0">
                <a:solidFill>
                  <a:srgbClr val="0000FF"/>
                </a:solidFill>
                <a:latin typeface="+mn-ea"/>
              </a:rPr>
              <a:t>20mm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x </a:t>
            </a:r>
            <a:r>
              <a:rPr lang="en-US" altLang="ko-KR" sz="1100" dirty="0" smtClean="0">
                <a:solidFill>
                  <a:srgbClr val="0000FF"/>
                </a:solidFill>
                <a:latin typeface="+mn-ea"/>
              </a:rPr>
              <a:t>920mm </a:t>
            </a:r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x 500mm(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운용 시</a:t>
            </a:r>
            <a:r>
              <a:rPr lang="en-US" altLang="ko-KR" sz="1100" dirty="0">
                <a:latin typeface="+mn-ea"/>
              </a:rPr>
              <a:t>) </a:t>
            </a:r>
            <a:r>
              <a:rPr lang="en-US" altLang="ko-KR" sz="1100" dirty="0" smtClean="0">
                <a:latin typeface="+mn-ea"/>
              </a:rPr>
              <a:t>/</a:t>
            </a:r>
          </a:p>
          <a:p>
            <a:pPr fontAlgn="ctr"/>
            <a:r>
              <a:rPr lang="en-US" altLang="ko-KR" sz="1100" dirty="0" smtClean="0">
                <a:latin typeface="+mn-ea"/>
              </a:rPr>
              <a:t>535mm </a:t>
            </a:r>
            <a:r>
              <a:rPr lang="en-US" altLang="ko-KR" sz="1100" dirty="0">
                <a:latin typeface="+mn-ea"/>
              </a:rPr>
              <a:t>x 535mm x 150mm(</a:t>
            </a:r>
            <a:r>
              <a:rPr lang="ko-KR" altLang="en-US" sz="1100" dirty="0">
                <a:latin typeface="+mn-ea"/>
              </a:rPr>
              <a:t>보관 시</a:t>
            </a:r>
            <a:r>
              <a:rPr lang="en-US" altLang="ko-KR" sz="1100" dirty="0">
                <a:latin typeface="+mn-ea"/>
              </a:rPr>
              <a:t>)</a:t>
            </a:r>
            <a:endParaRPr lang="ko-KR" altLang="ko-KR" sz="1100" dirty="0">
              <a:latin typeface="+mn-ea"/>
            </a:endParaRPr>
          </a:p>
          <a:p>
            <a:r>
              <a:rPr lang="en-US" altLang="ko-KR" sz="1100" dirty="0" smtClean="0">
                <a:solidFill>
                  <a:srgbClr val="0000FF"/>
                </a:solidFill>
                <a:latin typeface="+mn-ea"/>
              </a:rPr>
              <a:t>7.6kg</a:t>
            </a:r>
            <a:r>
              <a:rPr lang="en-US" altLang="ko-KR" sz="1100" dirty="0" smtClean="0">
                <a:latin typeface="+mn-ea"/>
              </a:rPr>
              <a:t> (</a:t>
            </a:r>
            <a:r>
              <a:rPr lang="ko-KR" altLang="en-US" sz="1100" dirty="0" smtClean="0">
                <a:latin typeface="+mn-ea"/>
              </a:rPr>
              <a:t>탑재중량 </a:t>
            </a:r>
            <a:r>
              <a:rPr lang="en-US" altLang="ko-KR" sz="1100" dirty="0" smtClean="0">
                <a:latin typeface="+mn-ea"/>
              </a:rPr>
              <a:t>1.5kg </a:t>
            </a:r>
            <a:r>
              <a:rPr lang="ko-KR" altLang="en-US" sz="1100" dirty="0" smtClean="0">
                <a:latin typeface="+mn-ea"/>
              </a:rPr>
              <a:t>이내</a:t>
            </a:r>
            <a:r>
              <a:rPr lang="en-US" altLang="ko-KR" sz="1100" dirty="0" smtClean="0">
                <a:latin typeface="+mn-ea"/>
              </a:rPr>
              <a:t>)</a:t>
            </a:r>
          </a:p>
          <a:p>
            <a:r>
              <a:rPr lang="en-US" altLang="ko-KR" sz="1100" dirty="0">
                <a:latin typeface="+mn-ea"/>
              </a:rPr>
              <a:t>150m </a:t>
            </a:r>
            <a:r>
              <a:rPr lang="ko-KR" altLang="en-US" sz="1100" dirty="0">
                <a:latin typeface="+mn-ea"/>
              </a:rPr>
              <a:t>이하</a:t>
            </a:r>
          </a:p>
          <a:p>
            <a:r>
              <a:rPr lang="en-US" altLang="ko-KR" sz="1100" dirty="0" smtClean="0">
                <a:solidFill>
                  <a:srgbClr val="0000FF"/>
                </a:solidFill>
                <a:latin typeface="+mn-ea"/>
              </a:rPr>
              <a:t>40</a:t>
            </a:r>
            <a:r>
              <a:rPr lang="ko-KR" altLang="en-US" sz="1100" dirty="0" smtClean="0">
                <a:solidFill>
                  <a:srgbClr val="0000FF"/>
                </a:solidFill>
                <a:latin typeface="+mn-ea"/>
              </a:rPr>
              <a:t>분 이상</a:t>
            </a:r>
            <a:endParaRPr lang="en-US" altLang="ko-KR" sz="1100" dirty="0">
              <a:solidFill>
                <a:srgbClr val="0000FF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10m/s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이상</a:t>
            </a:r>
          </a:p>
          <a:p>
            <a:r>
              <a:rPr lang="ko-KR" altLang="en-US" sz="1100" dirty="0">
                <a:latin typeface="+mn-ea"/>
              </a:rPr>
              <a:t>전방 장애물 회피 기능</a:t>
            </a:r>
          </a:p>
          <a:p>
            <a:r>
              <a:rPr lang="ko-KR" altLang="en-US" sz="1100" dirty="0" smtClean="0">
                <a:latin typeface="+mn-ea"/>
              </a:rPr>
              <a:t>주야간 일체형 카메라 및 </a:t>
            </a:r>
            <a:r>
              <a:rPr lang="en-US" altLang="ko-KR" sz="1100" dirty="0" smtClean="0">
                <a:latin typeface="+mn-ea"/>
              </a:rPr>
              <a:t>FPV(HD</a:t>
            </a:r>
            <a:r>
              <a:rPr lang="ko-KR" altLang="en-US" sz="1100" dirty="0">
                <a:latin typeface="+mn-ea"/>
              </a:rPr>
              <a:t>급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카메라 장착</a:t>
            </a:r>
          </a:p>
          <a:p>
            <a:r>
              <a:rPr lang="en-US" altLang="ko-KR" sz="1100" dirty="0">
                <a:latin typeface="+mn-ea"/>
              </a:rPr>
              <a:t>IP53</a:t>
            </a:r>
          </a:p>
          <a:p>
            <a:r>
              <a:rPr lang="en-US" altLang="ko-KR" sz="1100" dirty="0">
                <a:solidFill>
                  <a:srgbClr val="0000FF"/>
                </a:solidFill>
                <a:latin typeface="+mn-ea"/>
              </a:rPr>
              <a:t>3km </a:t>
            </a:r>
            <a:r>
              <a:rPr lang="ko-KR" altLang="en-US" sz="1100" dirty="0">
                <a:solidFill>
                  <a:srgbClr val="0000FF"/>
                </a:solidFill>
                <a:latin typeface="+mn-ea"/>
              </a:rPr>
              <a:t>이상</a:t>
            </a:r>
          </a:p>
          <a:p>
            <a:r>
              <a:rPr lang="en-US" altLang="ko-KR" sz="1100" dirty="0">
                <a:latin typeface="+mn-ea"/>
              </a:rPr>
              <a:t>-10˚C ~ 40˚C</a:t>
            </a:r>
            <a:endParaRPr lang="en-US" altLang="ko-KR" sz="11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876632" y="4571096"/>
            <a:ext cx="1585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61B3"/>
                </a:solidFill>
                <a:latin typeface="+mn-ea"/>
                <a:cs typeface="Arial" panose="020B0604020202020204" pitchFamily="34" charset="0"/>
              </a:rPr>
              <a:t>Specification</a:t>
            </a:r>
            <a:endParaRPr lang="ko-KR" altLang="en-US" b="1" dirty="0">
              <a:solidFill>
                <a:srgbClr val="0061B3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2966280" y="4945047"/>
            <a:ext cx="7400398" cy="0"/>
          </a:xfrm>
          <a:prstGeom prst="line">
            <a:avLst/>
          </a:prstGeom>
          <a:ln w="12700" cap="flat">
            <a:solidFill>
              <a:srgbClr val="006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773950" y="1349935"/>
            <a:ext cx="2556494" cy="30010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57691" y="1276619"/>
            <a:ext cx="5102374" cy="30744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73268" y="1276619"/>
            <a:ext cx="2557176" cy="384705"/>
          </a:xfrm>
          <a:prstGeom prst="rect">
            <a:avLst/>
          </a:prstGeom>
          <a:blipFill dpi="0" rotWithShape="1">
            <a:blip r:embed="rId3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smtClean="0">
                <a:latin typeface="+mn-ea"/>
              </a:rPr>
              <a:t>자동비행 기능</a:t>
            </a:r>
            <a:endParaRPr lang="ko-KR" altLang="en-US" sz="1400" b="1" spc="-12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58374" y="1276619"/>
            <a:ext cx="5102374" cy="384705"/>
          </a:xfrm>
          <a:prstGeom prst="rect">
            <a:avLst/>
          </a:prstGeom>
          <a:blipFill dpi="0" rotWithShape="1">
            <a:blip r:embed="rId3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smtClean="0">
                <a:latin typeface="+mn-ea"/>
              </a:rPr>
              <a:t>실종자 수색 체계</a:t>
            </a:r>
            <a:endParaRPr lang="ko-KR" altLang="en-US" sz="1400" b="1" spc="-12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4" r="683"/>
          <a:stretch/>
        </p:blipFill>
        <p:spPr>
          <a:xfrm>
            <a:off x="-683" y="1270800"/>
            <a:ext cx="2716724" cy="558991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30981" y="1435586"/>
            <a:ext cx="2054080" cy="350070"/>
          </a:xfrm>
          <a:prstGeom prst="rect">
            <a:avLst/>
          </a:prstGeom>
          <a:noFill/>
        </p:spPr>
        <p:txBody>
          <a:bodyPr wrap="square" lIns="72362" tIns="36182" rIns="72362" bIns="36182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Unicode MS" panose="020B0604020202020204" pitchFamily="50" charset="-127"/>
              </a:rPr>
              <a:t>Remocopter-900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Unicode MS" panose="020B06040202020202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2120" y="5135089"/>
            <a:ext cx="2236504" cy="1379322"/>
          </a:xfrm>
          <a:prstGeom prst="rect">
            <a:avLst/>
          </a:prstGeom>
          <a:effectLst>
            <a:outerShdw blurRad="63500" sx="103000" sy="103000" algn="ctr" rotWithShape="0">
              <a:schemeClr val="accent1">
                <a:lumMod val="20000"/>
                <a:lumOff val="80000"/>
                <a:alpha val="27000"/>
              </a:schemeClr>
            </a:outerShdw>
          </a:effectLst>
        </p:spPr>
      </p:pic>
      <p:grpSp>
        <p:nvGrpSpPr>
          <p:cNvPr id="60" name="그룹 59"/>
          <p:cNvGrpSpPr/>
          <p:nvPr/>
        </p:nvGrpSpPr>
        <p:grpSpPr>
          <a:xfrm>
            <a:off x="5613411" y="1838501"/>
            <a:ext cx="4795510" cy="2598997"/>
            <a:chOff x="832605" y="3700219"/>
            <a:chExt cx="6359638" cy="3446700"/>
          </a:xfrm>
        </p:grpSpPr>
        <p:sp>
          <p:nvSpPr>
            <p:cNvPr id="68" name="직사각형 67"/>
            <p:cNvSpPr/>
            <p:nvPr/>
          </p:nvSpPr>
          <p:spPr bwMode="auto">
            <a:xfrm>
              <a:off x="1071563" y="3802124"/>
              <a:ext cx="6120680" cy="288032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Rix모던고딕 M" pitchFamily="18" charset="-127"/>
                <a:ea typeface="Rix모던고딕 M" pitchFamily="18" charset="-127"/>
              </a:endParaRPr>
            </a:p>
          </p:txBody>
        </p:sp>
        <p:pic>
          <p:nvPicPr>
            <p:cNvPr id="69" name="Picture 2" descr="03_BG-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572" y="3842198"/>
              <a:ext cx="5976796" cy="1747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그림 73" descr="UAV_데이터링크_운용도_Background_randscape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7200"/>
                      </a14:imgEffect>
                      <a14:imgEffect>
                        <a14:saturation sat="2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23183" t="33607" r="2773"/>
            <a:stretch>
              <a:fillRect/>
            </a:stretch>
          </p:blipFill>
          <p:spPr>
            <a:xfrm>
              <a:off x="1159426" y="4915613"/>
              <a:ext cx="5976796" cy="2231306"/>
            </a:xfrm>
            <a:prstGeom prst="rect">
              <a:avLst/>
            </a:prstGeom>
            <a:ln>
              <a:noFill/>
            </a:ln>
            <a:effectLst>
              <a:softEdge rad="635000"/>
            </a:effectLst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31715" y="5800058"/>
              <a:ext cx="1555982" cy="531892"/>
            </a:xfrm>
            <a:prstGeom prst="rect">
              <a:avLst/>
            </a:prstGeom>
          </p:spPr>
        </p:pic>
        <p:sp>
          <p:nvSpPr>
            <p:cNvPr id="76" name="자유형 75"/>
            <p:cNvSpPr/>
            <p:nvPr/>
          </p:nvSpPr>
          <p:spPr>
            <a:xfrm>
              <a:off x="5425288" y="4781053"/>
              <a:ext cx="725630" cy="1186671"/>
            </a:xfrm>
            <a:custGeom>
              <a:avLst/>
              <a:gdLst>
                <a:gd name="connsiteX0" fmla="*/ 92869 w 873919"/>
                <a:gd name="connsiteY0" fmla="*/ 854869 h 854869"/>
                <a:gd name="connsiteX1" fmla="*/ 0 w 873919"/>
                <a:gd name="connsiteY1" fmla="*/ 7144 h 854869"/>
                <a:gd name="connsiteX2" fmla="*/ 45244 w 873919"/>
                <a:gd name="connsiteY2" fmla="*/ 0 h 854869"/>
                <a:gd name="connsiteX3" fmla="*/ 873919 w 873919"/>
                <a:gd name="connsiteY3" fmla="*/ 726282 h 854869"/>
                <a:gd name="connsiteX4" fmla="*/ 271463 w 873919"/>
                <a:gd name="connsiteY4" fmla="*/ 726282 h 854869"/>
                <a:gd name="connsiteX5" fmla="*/ 92869 w 873919"/>
                <a:gd name="connsiteY5" fmla="*/ 854869 h 854869"/>
                <a:gd name="connsiteX0" fmla="*/ 92869 w 873919"/>
                <a:gd name="connsiteY0" fmla="*/ 854869 h 854869"/>
                <a:gd name="connsiteX1" fmla="*/ 0 w 873919"/>
                <a:gd name="connsiteY1" fmla="*/ 7144 h 854869"/>
                <a:gd name="connsiteX2" fmla="*/ 45244 w 873919"/>
                <a:gd name="connsiteY2" fmla="*/ 0 h 854869"/>
                <a:gd name="connsiteX3" fmla="*/ 873919 w 873919"/>
                <a:gd name="connsiteY3" fmla="*/ 726282 h 854869"/>
                <a:gd name="connsiteX4" fmla="*/ 339882 w 873919"/>
                <a:gd name="connsiteY4" fmla="*/ 726282 h 854869"/>
                <a:gd name="connsiteX5" fmla="*/ 92869 w 873919"/>
                <a:gd name="connsiteY5" fmla="*/ 854869 h 854869"/>
                <a:gd name="connsiteX0" fmla="*/ 92869 w 873919"/>
                <a:gd name="connsiteY0" fmla="*/ 854869 h 854869"/>
                <a:gd name="connsiteX1" fmla="*/ 0 w 873919"/>
                <a:gd name="connsiteY1" fmla="*/ 7144 h 854869"/>
                <a:gd name="connsiteX2" fmla="*/ 45244 w 873919"/>
                <a:gd name="connsiteY2" fmla="*/ 0 h 854869"/>
                <a:gd name="connsiteX3" fmla="*/ 873919 w 873919"/>
                <a:gd name="connsiteY3" fmla="*/ 726282 h 854869"/>
                <a:gd name="connsiteX4" fmla="*/ 438575 w 873919"/>
                <a:gd name="connsiteY4" fmla="*/ 786278 h 854869"/>
                <a:gd name="connsiteX5" fmla="*/ 92869 w 873919"/>
                <a:gd name="connsiteY5" fmla="*/ 854869 h 854869"/>
                <a:gd name="connsiteX0" fmla="*/ 101094 w 873919"/>
                <a:gd name="connsiteY0" fmla="*/ 827871 h 827871"/>
                <a:gd name="connsiteX1" fmla="*/ 0 w 873919"/>
                <a:gd name="connsiteY1" fmla="*/ 7144 h 827871"/>
                <a:gd name="connsiteX2" fmla="*/ 45244 w 873919"/>
                <a:gd name="connsiteY2" fmla="*/ 0 h 827871"/>
                <a:gd name="connsiteX3" fmla="*/ 873919 w 873919"/>
                <a:gd name="connsiteY3" fmla="*/ 726282 h 827871"/>
                <a:gd name="connsiteX4" fmla="*/ 438575 w 873919"/>
                <a:gd name="connsiteY4" fmla="*/ 786278 h 827871"/>
                <a:gd name="connsiteX5" fmla="*/ 101094 w 873919"/>
                <a:gd name="connsiteY5" fmla="*/ 827871 h 827871"/>
                <a:gd name="connsiteX0" fmla="*/ 101094 w 746440"/>
                <a:gd name="connsiteY0" fmla="*/ 827871 h 827871"/>
                <a:gd name="connsiteX1" fmla="*/ 0 w 746440"/>
                <a:gd name="connsiteY1" fmla="*/ 7144 h 827871"/>
                <a:gd name="connsiteX2" fmla="*/ 45244 w 746440"/>
                <a:gd name="connsiteY2" fmla="*/ 0 h 827871"/>
                <a:gd name="connsiteX3" fmla="*/ 746440 w 746440"/>
                <a:gd name="connsiteY3" fmla="*/ 729282 h 827871"/>
                <a:gd name="connsiteX4" fmla="*/ 438575 w 746440"/>
                <a:gd name="connsiteY4" fmla="*/ 786278 h 827871"/>
                <a:gd name="connsiteX5" fmla="*/ 101094 w 746440"/>
                <a:gd name="connsiteY5" fmla="*/ 827871 h 827871"/>
                <a:gd name="connsiteX0" fmla="*/ 101094 w 911480"/>
                <a:gd name="connsiteY0" fmla="*/ 827871 h 827871"/>
                <a:gd name="connsiteX1" fmla="*/ 0 w 911480"/>
                <a:gd name="connsiteY1" fmla="*/ 7144 h 827871"/>
                <a:gd name="connsiteX2" fmla="*/ 45244 w 911480"/>
                <a:gd name="connsiteY2" fmla="*/ 0 h 827871"/>
                <a:gd name="connsiteX3" fmla="*/ 746440 w 911480"/>
                <a:gd name="connsiteY3" fmla="*/ 729282 h 827871"/>
                <a:gd name="connsiteX4" fmla="*/ 911480 w 911480"/>
                <a:gd name="connsiteY4" fmla="*/ 798277 h 827871"/>
                <a:gd name="connsiteX5" fmla="*/ 101094 w 911480"/>
                <a:gd name="connsiteY5" fmla="*/ 827871 h 827871"/>
                <a:gd name="connsiteX0" fmla="*/ 101094 w 911480"/>
                <a:gd name="connsiteY0" fmla="*/ 827871 h 827871"/>
                <a:gd name="connsiteX1" fmla="*/ 0 w 911480"/>
                <a:gd name="connsiteY1" fmla="*/ 7144 h 827871"/>
                <a:gd name="connsiteX2" fmla="*/ 45244 w 911480"/>
                <a:gd name="connsiteY2" fmla="*/ 0 h 827871"/>
                <a:gd name="connsiteX3" fmla="*/ 911480 w 911480"/>
                <a:gd name="connsiteY3" fmla="*/ 798277 h 827871"/>
                <a:gd name="connsiteX4" fmla="*/ 101094 w 911480"/>
                <a:gd name="connsiteY4" fmla="*/ 827871 h 827871"/>
                <a:gd name="connsiteX0" fmla="*/ 101094 w 932041"/>
                <a:gd name="connsiteY0" fmla="*/ 827871 h 827871"/>
                <a:gd name="connsiteX1" fmla="*/ 0 w 932041"/>
                <a:gd name="connsiteY1" fmla="*/ 7144 h 827871"/>
                <a:gd name="connsiteX2" fmla="*/ 45244 w 932041"/>
                <a:gd name="connsiteY2" fmla="*/ 0 h 827871"/>
                <a:gd name="connsiteX3" fmla="*/ 932041 w 932041"/>
                <a:gd name="connsiteY3" fmla="*/ 798277 h 827871"/>
                <a:gd name="connsiteX4" fmla="*/ 101094 w 932041"/>
                <a:gd name="connsiteY4" fmla="*/ 827871 h 827871"/>
                <a:gd name="connsiteX0" fmla="*/ 101094 w 932041"/>
                <a:gd name="connsiteY0" fmla="*/ 820727 h 820727"/>
                <a:gd name="connsiteX1" fmla="*/ 0 w 932041"/>
                <a:gd name="connsiteY1" fmla="*/ 0 h 820727"/>
                <a:gd name="connsiteX2" fmla="*/ 932041 w 932041"/>
                <a:gd name="connsiteY2" fmla="*/ 791133 h 820727"/>
                <a:gd name="connsiteX3" fmla="*/ 101094 w 932041"/>
                <a:gd name="connsiteY3" fmla="*/ 820727 h 820727"/>
                <a:gd name="connsiteX0" fmla="*/ 80927 w 911874"/>
                <a:gd name="connsiteY0" fmla="*/ 820727 h 820727"/>
                <a:gd name="connsiteX1" fmla="*/ 0 w 911874"/>
                <a:gd name="connsiteY1" fmla="*/ 0 h 820727"/>
                <a:gd name="connsiteX2" fmla="*/ 911874 w 911874"/>
                <a:gd name="connsiteY2" fmla="*/ 791133 h 820727"/>
                <a:gd name="connsiteX3" fmla="*/ 80927 w 911874"/>
                <a:gd name="connsiteY3" fmla="*/ 820727 h 820727"/>
                <a:gd name="connsiteX0" fmla="*/ 80927 w 838768"/>
                <a:gd name="connsiteY0" fmla="*/ 820727 h 845981"/>
                <a:gd name="connsiteX1" fmla="*/ 0 w 838768"/>
                <a:gd name="connsiteY1" fmla="*/ 0 h 845981"/>
                <a:gd name="connsiteX2" fmla="*/ 838768 w 838768"/>
                <a:gd name="connsiteY2" fmla="*/ 845981 h 845981"/>
                <a:gd name="connsiteX3" fmla="*/ 80927 w 838768"/>
                <a:gd name="connsiteY3" fmla="*/ 820727 h 845981"/>
                <a:gd name="connsiteX0" fmla="*/ 42785 w 838768"/>
                <a:gd name="connsiteY0" fmla="*/ 804145 h 845981"/>
                <a:gd name="connsiteX1" fmla="*/ 0 w 838768"/>
                <a:gd name="connsiteY1" fmla="*/ 0 h 845981"/>
                <a:gd name="connsiteX2" fmla="*/ 838768 w 838768"/>
                <a:gd name="connsiteY2" fmla="*/ 845981 h 845981"/>
                <a:gd name="connsiteX3" fmla="*/ 42785 w 838768"/>
                <a:gd name="connsiteY3" fmla="*/ 804145 h 845981"/>
                <a:gd name="connsiteX0" fmla="*/ 42785 w 773608"/>
                <a:gd name="connsiteY0" fmla="*/ 804145 h 804145"/>
                <a:gd name="connsiteX1" fmla="*/ 0 w 773608"/>
                <a:gd name="connsiteY1" fmla="*/ 0 h 804145"/>
                <a:gd name="connsiteX2" fmla="*/ 773608 w 773608"/>
                <a:gd name="connsiteY2" fmla="*/ 743939 h 804145"/>
                <a:gd name="connsiteX3" fmla="*/ 42785 w 773608"/>
                <a:gd name="connsiteY3" fmla="*/ 804145 h 804145"/>
                <a:gd name="connsiteX0" fmla="*/ 42785 w 773608"/>
                <a:gd name="connsiteY0" fmla="*/ 804145 h 804145"/>
                <a:gd name="connsiteX1" fmla="*/ 0 w 773608"/>
                <a:gd name="connsiteY1" fmla="*/ 0 h 804145"/>
                <a:gd name="connsiteX2" fmla="*/ 773608 w 773608"/>
                <a:gd name="connsiteY2" fmla="*/ 743939 h 804145"/>
                <a:gd name="connsiteX3" fmla="*/ 489739 w 773608"/>
                <a:gd name="connsiteY3" fmla="*/ 766448 h 804145"/>
                <a:gd name="connsiteX4" fmla="*/ 42785 w 773608"/>
                <a:gd name="connsiteY4" fmla="*/ 804145 h 804145"/>
                <a:gd name="connsiteX0" fmla="*/ 42785 w 840967"/>
                <a:gd name="connsiteY0" fmla="*/ 804145 h 846806"/>
                <a:gd name="connsiteX1" fmla="*/ 0 w 840967"/>
                <a:gd name="connsiteY1" fmla="*/ 0 h 846806"/>
                <a:gd name="connsiteX2" fmla="*/ 773608 w 840967"/>
                <a:gd name="connsiteY2" fmla="*/ 743939 h 846806"/>
                <a:gd name="connsiteX3" fmla="*/ 840967 w 840967"/>
                <a:gd name="connsiteY3" fmla="*/ 846806 h 846806"/>
                <a:gd name="connsiteX4" fmla="*/ 42785 w 840967"/>
                <a:gd name="connsiteY4" fmla="*/ 804145 h 846806"/>
                <a:gd name="connsiteX0" fmla="*/ 42785 w 848914"/>
                <a:gd name="connsiteY0" fmla="*/ 804145 h 828949"/>
                <a:gd name="connsiteX1" fmla="*/ 0 w 848914"/>
                <a:gd name="connsiteY1" fmla="*/ 0 h 828949"/>
                <a:gd name="connsiteX2" fmla="*/ 773608 w 848914"/>
                <a:gd name="connsiteY2" fmla="*/ 743939 h 828949"/>
                <a:gd name="connsiteX3" fmla="*/ 848914 w 848914"/>
                <a:gd name="connsiteY3" fmla="*/ 828949 h 828949"/>
                <a:gd name="connsiteX4" fmla="*/ 42785 w 848914"/>
                <a:gd name="connsiteY4" fmla="*/ 804145 h 828949"/>
                <a:gd name="connsiteX0" fmla="*/ 42785 w 848914"/>
                <a:gd name="connsiteY0" fmla="*/ 804145 h 828949"/>
                <a:gd name="connsiteX1" fmla="*/ 0 w 848914"/>
                <a:gd name="connsiteY1" fmla="*/ 0 h 828949"/>
                <a:gd name="connsiteX2" fmla="*/ 700502 w 848914"/>
                <a:gd name="connsiteY2" fmla="*/ 761796 h 828949"/>
                <a:gd name="connsiteX3" fmla="*/ 848914 w 848914"/>
                <a:gd name="connsiteY3" fmla="*/ 828949 h 828949"/>
                <a:gd name="connsiteX4" fmla="*/ 42785 w 848914"/>
                <a:gd name="connsiteY4" fmla="*/ 804145 h 828949"/>
                <a:gd name="connsiteX0" fmla="*/ 33250 w 848914"/>
                <a:gd name="connsiteY0" fmla="*/ 848789 h 848789"/>
                <a:gd name="connsiteX1" fmla="*/ 0 w 848914"/>
                <a:gd name="connsiteY1" fmla="*/ 0 h 848789"/>
                <a:gd name="connsiteX2" fmla="*/ 700502 w 848914"/>
                <a:gd name="connsiteY2" fmla="*/ 761796 h 848789"/>
                <a:gd name="connsiteX3" fmla="*/ 848914 w 848914"/>
                <a:gd name="connsiteY3" fmla="*/ 828949 h 848789"/>
                <a:gd name="connsiteX4" fmla="*/ 33250 w 848914"/>
                <a:gd name="connsiteY4" fmla="*/ 848789 h 848789"/>
                <a:gd name="connsiteX0" fmla="*/ 33250 w 848914"/>
                <a:gd name="connsiteY0" fmla="*/ 848789 h 848789"/>
                <a:gd name="connsiteX1" fmla="*/ 0 w 848914"/>
                <a:gd name="connsiteY1" fmla="*/ 0 h 848789"/>
                <a:gd name="connsiteX2" fmla="*/ 724341 w 848914"/>
                <a:gd name="connsiteY2" fmla="*/ 704398 h 848789"/>
                <a:gd name="connsiteX3" fmla="*/ 848914 w 848914"/>
                <a:gd name="connsiteY3" fmla="*/ 828949 h 848789"/>
                <a:gd name="connsiteX4" fmla="*/ 33250 w 848914"/>
                <a:gd name="connsiteY4" fmla="*/ 848789 h 848789"/>
                <a:gd name="connsiteX0" fmla="*/ 33250 w 848914"/>
                <a:gd name="connsiteY0" fmla="*/ 848789 h 848789"/>
                <a:gd name="connsiteX1" fmla="*/ 0 w 848914"/>
                <a:gd name="connsiteY1" fmla="*/ 0 h 848789"/>
                <a:gd name="connsiteX2" fmla="*/ 848914 w 848914"/>
                <a:gd name="connsiteY2" fmla="*/ 828949 h 848789"/>
                <a:gd name="connsiteX3" fmla="*/ 33250 w 848914"/>
                <a:gd name="connsiteY3" fmla="*/ 848789 h 848789"/>
                <a:gd name="connsiteX0" fmla="*/ 392179 w 392179"/>
                <a:gd name="connsiteY0" fmla="*/ 848789 h 848789"/>
                <a:gd name="connsiteX1" fmla="*/ 358929 w 392179"/>
                <a:gd name="connsiteY1" fmla="*/ 0 h 848789"/>
                <a:gd name="connsiteX2" fmla="*/ 0 w 392179"/>
                <a:gd name="connsiteY2" fmla="*/ 342549 h 848789"/>
                <a:gd name="connsiteX3" fmla="*/ 392179 w 392179"/>
                <a:gd name="connsiteY3" fmla="*/ 848789 h 848789"/>
                <a:gd name="connsiteX0" fmla="*/ 252324 w 358929"/>
                <a:gd name="connsiteY0" fmla="*/ 476336 h 476336"/>
                <a:gd name="connsiteX1" fmla="*/ 358929 w 358929"/>
                <a:gd name="connsiteY1" fmla="*/ 0 h 476336"/>
                <a:gd name="connsiteX2" fmla="*/ 0 w 358929"/>
                <a:gd name="connsiteY2" fmla="*/ 342549 h 476336"/>
                <a:gd name="connsiteX3" fmla="*/ 252324 w 358929"/>
                <a:gd name="connsiteY3" fmla="*/ 476336 h 476336"/>
                <a:gd name="connsiteX0" fmla="*/ 252324 w 358929"/>
                <a:gd name="connsiteY0" fmla="*/ 476336 h 476336"/>
                <a:gd name="connsiteX1" fmla="*/ 358929 w 358929"/>
                <a:gd name="connsiteY1" fmla="*/ 0 h 476336"/>
                <a:gd name="connsiteX2" fmla="*/ 0 w 358929"/>
                <a:gd name="connsiteY2" fmla="*/ 395271 h 476336"/>
                <a:gd name="connsiteX3" fmla="*/ 252324 w 358929"/>
                <a:gd name="connsiteY3" fmla="*/ 476336 h 476336"/>
                <a:gd name="connsiteX0" fmla="*/ 321751 w 358929"/>
                <a:gd name="connsiteY0" fmla="*/ 473297 h 473297"/>
                <a:gd name="connsiteX1" fmla="*/ 358929 w 358929"/>
                <a:gd name="connsiteY1" fmla="*/ 0 h 473297"/>
                <a:gd name="connsiteX2" fmla="*/ 0 w 358929"/>
                <a:gd name="connsiteY2" fmla="*/ 395271 h 473297"/>
                <a:gd name="connsiteX3" fmla="*/ 321751 w 358929"/>
                <a:gd name="connsiteY3" fmla="*/ 473297 h 473297"/>
                <a:gd name="connsiteX0" fmla="*/ 310789 w 347967"/>
                <a:gd name="connsiteY0" fmla="*/ 473297 h 473297"/>
                <a:gd name="connsiteX1" fmla="*/ 347967 w 347967"/>
                <a:gd name="connsiteY1" fmla="*/ 0 h 473297"/>
                <a:gd name="connsiteX2" fmla="*/ 0 w 347967"/>
                <a:gd name="connsiteY2" fmla="*/ 352722 h 473297"/>
                <a:gd name="connsiteX3" fmla="*/ 310789 w 347967"/>
                <a:gd name="connsiteY3" fmla="*/ 473297 h 47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967" h="473297">
                  <a:moveTo>
                    <a:pt x="310789" y="473297"/>
                  </a:moveTo>
                  <a:lnTo>
                    <a:pt x="347967" y="0"/>
                  </a:lnTo>
                  <a:lnTo>
                    <a:pt x="0" y="352722"/>
                  </a:lnTo>
                  <a:lnTo>
                    <a:pt x="310789" y="473297"/>
                  </a:lnTo>
                  <a:close/>
                </a:path>
              </a:pathLst>
            </a:custGeom>
            <a:gradFill>
              <a:gsLst>
                <a:gs pos="0">
                  <a:srgbClr val="FFCC00">
                    <a:alpha val="28627"/>
                  </a:srgbClr>
                </a:gs>
                <a:gs pos="100000">
                  <a:srgbClr val="FFFF00">
                    <a:alpha val="0"/>
                  </a:srgbClr>
                </a:gs>
              </a:gsLst>
              <a:lin ang="5400000" scaled="1"/>
            </a:gradFill>
            <a:ln w="3175">
              <a:gradFill>
                <a:gsLst>
                  <a:gs pos="0">
                    <a:srgbClr val="FFC000"/>
                  </a:gs>
                  <a:gs pos="77000">
                    <a:srgbClr val="FFFF00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spc="-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자유형 76"/>
            <p:cNvSpPr/>
            <p:nvPr/>
          </p:nvSpPr>
          <p:spPr>
            <a:xfrm rot="12819993">
              <a:off x="5353671" y="4419197"/>
              <a:ext cx="607982" cy="880752"/>
            </a:xfrm>
            <a:custGeom>
              <a:avLst/>
              <a:gdLst>
                <a:gd name="connsiteX0" fmla="*/ 678180 w 693420"/>
                <a:gd name="connsiteY0" fmla="*/ 0 h 1935480"/>
                <a:gd name="connsiteX1" fmla="*/ 693420 w 693420"/>
                <a:gd name="connsiteY1" fmla="*/ 1935480 h 1935480"/>
                <a:gd name="connsiteX2" fmla="*/ 0 w 693420"/>
                <a:gd name="connsiteY2" fmla="*/ 1059180 h 1935480"/>
                <a:gd name="connsiteX3" fmla="*/ 0 w 693420"/>
                <a:gd name="connsiteY3" fmla="*/ 899160 h 1935480"/>
                <a:gd name="connsiteX4" fmla="*/ 678180 w 693420"/>
                <a:gd name="connsiteY4" fmla="*/ 0 h 1935480"/>
                <a:gd name="connsiteX0" fmla="*/ 688876 w 693420"/>
                <a:gd name="connsiteY0" fmla="*/ 0 h 1946176"/>
                <a:gd name="connsiteX1" fmla="*/ 693420 w 693420"/>
                <a:gd name="connsiteY1" fmla="*/ 1946176 h 1946176"/>
                <a:gd name="connsiteX2" fmla="*/ 0 w 693420"/>
                <a:gd name="connsiteY2" fmla="*/ 1069876 h 1946176"/>
                <a:gd name="connsiteX3" fmla="*/ 0 w 693420"/>
                <a:gd name="connsiteY3" fmla="*/ 909856 h 1946176"/>
                <a:gd name="connsiteX4" fmla="*/ 688876 w 693420"/>
                <a:gd name="connsiteY4" fmla="*/ 0 h 1946176"/>
                <a:gd name="connsiteX0" fmla="*/ 720964 w 721018"/>
                <a:gd name="connsiteY0" fmla="*/ 0 h 1890407"/>
                <a:gd name="connsiteX1" fmla="*/ 693420 w 721018"/>
                <a:gd name="connsiteY1" fmla="*/ 1890407 h 1890407"/>
                <a:gd name="connsiteX2" fmla="*/ 0 w 721018"/>
                <a:gd name="connsiteY2" fmla="*/ 1014107 h 1890407"/>
                <a:gd name="connsiteX3" fmla="*/ 0 w 721018"/>
                <a:gd name="connsiteY3" fmla="*/ 854087 h 1890407"/>
                <a:gd name="connsiteX4" fmla="*/ 720964 w 721018"/>
                <a:gd name="connsiteY4" fmla="*/ 0 h 1890407"/>
                <a:gd name="connsiteX0" fmla="*/ 720964 w 721133"/>
                <a:gd name="connsiteY0" fmla="*/ 0 h 1737041"/>
                <a:gd name="connsiteX1" fmla="*/ 714812 w 721133"/>
                <a:gd name="connsiteY1" fmla="*/ 1737041 h 1737041"/>
                <a:gd name="connsiteX2" fmla="*/ 0 w 721133"/>
                <a:gd name="connsiteY2" fmla="*/ 1014107 h 1737041"/>
                <a:gd name="connsiteX3" fmla="*/ 0 w 721133"/>
                <a:gd name="connsiteY3" fmla="*/ 854087 h 1737041"/>
                <a:gd name="connsiteX4" fmla="*/ 720964 w 721133"/>
                <a:gd name="connsiteY4" fmla="*/ 0 h 1737041"/>
                <a:gd name="connsiteX0" fmla="*/ 1534500 w 1534502"/>
                <a:gd name="connsiteY0" fmla="*/ 0 h 2152056"/>
                <a:gd name="connsiteX1" fmla="*/ 714812 w 1534502"/>
                <a:gd name="connsiteY1" fmla="*/ 2152056 h 2152056"/>
                <a:gd name="connsiteX2" fmla="*/ 0 w 1534502"/>
                <a:gd name="connsiteY2" fmla="*/ 1429122 h 2152056"/>
                <a:gd name="connsiteX3" fmla="*/ 0 w 1534502"/>
                <a:gd name="connsiteY3" fmla="*/ 1269102 h 2152056"/>
                <a:gd name="connsiteX4" fmla="*/ 1534500 w 1534502"/>
                <a:gd name="connsiteY4" fmla="*/ 0 h 2152056"/>
                <a:gd name="connsiteX0" fmla="*/ 1534500 w 1534502"/>
                <a:gd name="connsiteY0" fmla="*/ 0 h 2899672"/>
                <a:gd name="connsiteX1" fmla="*/ 920666 w 1534502"/>
                <a:gd name="connsiteY1" fmla="*/ 2899671 h 2899672"/>
                <a:gd name="connsiteX2" fmla="*/ 0 w 1534502"/>
                <a:gd name="connsiteY2" fmla="*/ 1429122 h 2899672"/>
                <a:gd name="connsiteX3" fmla="*/ 0 w 1534502"/>
                <a:gd name="connsiteY3" fmla="*/ 1269102 h 2899672"/>
                <a:gd name="connsiteX4" fmla="*/ 1534500 w 1534502"/>
                <a:gd name="connsiteY4" fmla="*/ 0 h 2899672"/>
                <a:gd name="connsiteX0" fmla="*/ 1534500 w 1953007"/>
                <a:gd name="connsiteY0" fmla="*/ 0 h 1429122"/>
                <a:gd name="connsiteX1" fmla="*/ 1953007 w 1953007"/>
                <a:gd name="connsiteY1" fmla="*/ 1391746 h 1429122"/>
                <a:gd name="connsiteX2" fmla="*/ 0 w 1953007"/>
                <a:gd name="connsiteY2" fmla="*/ 1429122 h 1429122"/>
                <a:gd name="connsiteX3" fmla="*/ 0 w 1953007"/>
                <a:gd name="connsiteY3" fmla="*/ 1269102 h 1429122"/>
                <a:gd name="connsiteX4" fmla="*/ 1534500 w 1953007"/>
                <a:gd name="connsiteY4" fmla="*/ 0 h 1429122"/>
                <a:gd name="connsiteX0" fmla="*/ 1534500 w 1953007"/>
                <a:gd name="connsiteY0" fmla="*/ 0 h 3335357"/>
                <a:gd name="connsiteX1" fmla="*/ 1953007 w 1953007"/>
                <a:gd name="connsiteY1" fmla="*/ 1391746 h 3335357"/>
                <a:gd name="connsiteX2" fmla="*/ 325452 w 1953007"/>
                <a:gd name="connsiteY2" fmla="*/ 3335357 h 3335357"/>
                <a:gd name="connsiteX3" fmla="*/ 0 w 1953007"/>
                <a:gd name="connsiteY3" fmla="*/ 1269102 h 3335357"/>
                <a:gd name="connsiteX4" fmla="*/ 1534500 w 1953007"/>
                <a:gd name="connsiteY4" fmla="*/ 0 h 3335357"/>
                <a:gd name="connsiteX0" fmla="*/ 1274186 w 1692693"/>
                <a:gd name="connsiteY0" fmla="*/ 0 h 3335357"/>
                <a:gd name="connsiteX1" fmla="*/ 1692693 w 1692693"/>
                <a:gd name="connsiteY1" fmla="*/ 1391746 h 3335357"/>
                <a:gd name="connsiteX2" fmla="*/ 65138 w 1692693"/>
                <a:gd name="connsiteY2" fmla="*/ 3335357 h 3335357"/>
                <a:gd name="connsiteX3" fmla="*/ 0 w 1692693"/>
                <a:gd name="connsiteY3" fmla="*/ 3049150 h 3335357"/>
                <a:gd name="connsiteX4" fmla="*/ 1274186 w 1692693"/>
                <a:gd name="connsiteY4" fmla="*/ 0 h 3335357"/>
                <a:gd name="connsiteX0" fmla="*/ 273360 w 1692693"/>
                <a:gd name="connsiteY0" fmla="*/ 358639 h 2111298"/>
                <a:gd name="connsiteX1" fmla="*/ 1692693 w 1692693"/>
                <a:gd name="connsiteY1" fmla="*/ 167687 h 2111298"/>
                <a:gd name="connsiteX2" fmla="*/ 65138 w 1692693"/>
                <a:gd name="connsiteY2" fmla="*/ 2111298 h 2111298"/>
                <a:gd name="connsiteX3" fmla="*/ 0 w 1692693"/>
                <a:gd name="connsiteY3" fmla="*/ 1825091 h 2111298"/>
                <a:gd name="connsiteX4" fmla="*/ 273360 w 1692693"/>
                <a:gd name="connsiteY4" fmla="*/ 358639 h 2111298"/>
                <a:gd name="connsiteX0" fmla="*/ 273360 w 1692693"/>
                <a:gd name="connsiteY0" fmla="*/ 358639 h 2111298"/>
                <a:gd name="connsiteX1" fmla="*/ 1692693 w 1692693"/>
                <a:gd name="connsiteY1" fmla="*/ 167687 h 2111298"/>
                <a:gd name="connsiteX2" fmla="*/ 65138 w 1692693"/>
                <a:gd name="connsiteY2" fmla="*/ 2111298 h 2111298"/>
                <a:gd name="connsiteX3" fmla="*/ 0 w 1692693"/>
                <a:gd name="connsiteY3" fmla="*/ 1825091 h 2111298"/>
                <a:gd name="connsiteX4" fmla="*/ 273360 w 1692693"/>
                <a:gd name="connsiteY4" fmla="*/ 358639 h 2111298"/>
                <a:gd name="connsiteX0" fmla="*/ 273360 w 1754221"/>
                <a:gd name="connsiteY0" fmla="*/ 304496 h 2057155"/>
                <a:gd name="connsiteX1" fmla="*/ 1692693 w 1754221"/>
                <a:gd name="connsiteY1" fmla="*/ 113544 h 2057155"/>
                <a:gd name="connsiteX2" fmla="*/ 65138 w 1754221"/>
                <a:gd name="connsiteY2" fmla="*/ 2057155 h 2057155"/>
                <a:gd name="connsiteX3" fmla="*/ 0 w 1754221"/>
                <a:gd name="connsiteY3" fmla="*/ 1770948 h 2057155"/>
                <a:gd name="connsiteX4" fmla="*/ 273360 w 1754221"/>
                <a:gd name="connsiteY4" fmla="*/ 304496 h 2057155"/>
                <a:gd name="connsiteX0" fmla="*/ 273360 w 1754221"/>
                <a:gd name="connsiteY0" fmla="*/ 304496 h 2057155"/>
                <a:gd name="connsiteX1" fmla="*/ 1692693 w 1754221"/>
                <a:gd name="connsiteY1" fmla="*/ 113544 h 2057155"/>
                <a:gd name="connsiteX2" fmla="*/ 65138 w 1754221"/>
                <a:gd name="connsiteY2" fmla="*/ 2057155 h 2057155"/>
                <a:gd name="connsiteX3" fmla="*/ 0 w 1754221"/>
                <a:gd name="connsiteY3" fmla="*/ 1770948 h 2057155"/>
                <a:gd name="connsiteX4" fmla="*/ 273360 w 1754221"/>
                <a:gd name="connsiteY4" fmla="*/ 304496 h 2057155"/>
                <a:gd name="connsiteX0" fmla="*/ 273360 w 1754221"/>
                <a:gd name="connsiteY0" fmla="*/ 304496 h 2057155"/>
                <a:gd name="connsiteX1" fmla="*/ 1692693 w 1754221"/>
                <a:gd name="connsiteY1" fmla="*/ 113544 h 2057155"/>
                <a:gd name="connsiteX2" fmla="*/ 65138 w 1754221"/>
                <a:gd name="connsiteY2" fmla="*/ 2057155 h 2057155"/>
                <a:gd name="connsiteX3" fmla="*/ 0 w 1754221"/>
                <a:gd name="connsiteY3" fmla="*/ 1770948 h 2057155"/>
                <a:gd name="connsiteX4" fmla="*/ 273360 w 1754221"/>
                <a:gd name="connsiteY4" fmla="*/ 304496 h 2057155"/>
                <a:gd name="connsiteX0" fmla="*/ 273360 w 788467"/>
                <a:gd name="connsiteY0" fmla="*/ 245 h 1752904"/>
                <a:gd name="connsiteX1" fmla="*/ 656138 w 788467"/>
                <a:gd name="connsiteY1" fmla="*/ 1363929 h 1752904"/>
                <a:gd name="connsiteX2" fmla="*/ 65138 w 788467"/>
                <a:gd name="connsiteY2" fmla="*/ 1752904 h 1752904"/>
                <a:gd name="connsiteX3" fmla="*/ 0 w 788467"/>
                <a:gd name="connsiteY3" fmla="*/ 1466697 h 1752904"/>
                <a:gd name="connsiteX4" fmla="*/ 273360 w 788467"/>
                <a:gd name="connsiteY4" fmla="*/ 245 h 1752904"/>
                <a:gd name="connsiteX0" fmla="*/ 273360 w 788467"/>
                <a:gd name="connsiteY0" fmla="*/ 245 h 1752904"/>
                <a:gd name="connsiteX1" fmla="*/ 656138 w 788467"/>
                <a:gd name="connsiteY1" fmla="*/ 1363929 h 1752904"/>
                <a:gd name="connsiteX2" fmla="*/ 65138 w 788467"/>
                <a:gd name="connsiteY2" fmla="*/ 1752904 h 1752904"/>
                <a:gd name="connsiteX3" fmla="*/ 0 w 788467"/>
                <a:gd name="connsiteY3" fmla="*/ 1466697 h 1752904"/>
                <a:gd name="connsiteX4" fmla="*/ 273360 w 788467"/>
                <a:gd name="connsiteY4" fmla="*/ 245 h 1752904"/>
                <a:gd name="connsiteX0" fmla="*/ 328022 w 843129"/>
                <a:gd name="connsiteY0" fmla="*/ 245 h 1752904"/>
                <a:gd name="connsiteX1" fmla="*/ 710800 w 843129"/>
                <a:gd name="connsiteY1" fmla="*/ 1363929 h 1752904"/>
                <a:gd name="connsiteX2" fmla="*/ 119800 w 843129"/>
                <a:gd name="connsiteY2" fmla="*/ 1752904 h 1752904"/>
                <a:gd name="connsiteX3" fmla="*/ 0 w 843129"/>
                <a:gd name="connsiteY3" fmla="*/ 1527375 h 1752904"/>
                <a:gd name="connsiteX4" fmla="*/ 328022 w 843129"/>
                <a:gd name="connsiteY4" fmla="*/ 245 h 1752904"/>
                <a:gd name="connsiteX0" fmla="*/ 313278 w 828385"/>
                <a:gd name="connsiteY0" fmla="*/ 245 h 1752904"/>
                <a:gd name="connsiteX1" fmla="*/ 696056 w 828385"/>
                <a:gd name="connsiteY1" fmla="*/ 1363929 h 1752904"/>
                <a:gd name="connsiteX2" fmla="*/ 105056 w 828385"/>
                <a:gd name="connsiteY2" fmla="*/ 1752904 h 1752904"/>
                <a:gd name="connsiteX3" fmla="*/ 0 w 828385"/>
                <a:gd name="connsiteY3" fmla="*/ 1363890 h 1752904"/>
                <a:gd name="connsiteX4" fmla="*/ 313278 w 828385"/>
                <a:gd name="connsiteY4" fmla="*/ 245 h 1752904"/>
                <a:gd name="connsiteX0" fmla="*/ 288047 w 698042"/>
                <a:gd name="connsiteY0" fmla="*/ 207 h 1715516"/>
                <a:gd name="connsiteX1" fmla="*/ 696056 w 698042"/>
                <a:gd name="connsiteY1" fmla="*/ 1326541 h 1715516"/>
                <a:gd name="connsiteX2" fmla="*/ 105056 w 698042"/>
                <a:gd name="connsiteY2" fmla="*/ 1715516 h 1715516"/>
                <a:gd name="connsiteX3" fmla="*/ 0 w 698042"/>
                <a:gd name="connsiteY3" fmla="*/ 1326502 h 1715516"/>
                <a:gd name="connsiteX4" fmla="*/ 288047 w 698042"/>
                <a:gd name="connsiteY4" fmla="*/ 207 h 1715516"/>
                <a:gd name="connsiteX0" fmla="*/ 288047 w 698042"/>
                <a:gd name="connsiteY0" fmla="*/ 207 h 1715516"/>
                <a:gd name="connsiteX1" fmla="*/ 696056 w 698042"/>
                <a:gd name="connsiteY1" fmla="*/ 1326541 h 1715516"/>
                <a:gd name="connsiteX2" fmla="*/ 105056 w 698042"/>
                <a:gd name="connsiteY2" fmla="*/ 1715516 h 1715516"/>
                <a:gd name="connsiteX3" fmla="*/ 0 w 698042"/>
                <a:gd name="connsiteY3" fmla="*/ 1326502 h 1715516"/>
                <a:gd name="connsiteX4" fmla="*/ 288047 w 698042"/>
                <a:gd name="connsiteY4" fmla="*/ 207 h 1715516"/>
                <a:gd name="connsiteX0" fmla="*/ 288047 w 698041"/>
                <a:gd name="connsiteY0" fmla="*/ 207 h 1715516"/>
                <a:gd name="connsiteX1" fmla="*/ 696055 w 698041"/>
                <a:gd name="connsiteY1" fmla="*/ 1326541 h 1715516"/>
                <a:gd name="connsiteX2" fmla="*/ 105056 w 698041"/>
                <a:gd name="connsiteY2" fmla="*/ 1715516 h 1715516"/>
                <a:gd name="connsiteX3" fmla="*/ 0 w 698041"/>
                <a:gd name="connsiteY3" fmla="*/ 1326502 h 1715516"/>
                <a:gd name="connsiteX4" fmla="*/ 288047 w 698041"/>
                <a:gd name="connsiteY4" fmla="*/ 207 h 1715516"/>
                <a:gd name="connsiteX0" fmla="*/ 288047 w 698041"/>
                <a:gd name="connsiteY0" fmla="*/ 207 h 1715516"/>
                <a:gd name="connsiteX1" fmla="*/ 696055 w 698041"/>
                <a:gd name="connsiteY1" fmla="*/ 1326541 h 1715516"/>
                <a:gd name="connsiteX2" fmla="*/ 105056 w 698041"/>
                <a:gd name="connsiteY2" fmla="*/ 1715516 h 1715516"/>
                <a:gd name="connsiteX3" fmla="*/ 0 w 698041"/>
                <a:gd name="connsiteY3" fmla="*/ 1326502 h 1715516"/>
                <a:gd name="connsiteX4" fmla="*/ 288047 w 698041"/>
                <a:gd name="connsiteY4" fmla="*/ 207 h 1715516"/>
                <a:gd name="connsiteX0" fmla="*/ 288047 w 698041"/>
                <a:gd name="connsiteY0" fmla="*/ 207 h 1715516"/>
                <a:gd name="connsiteX1" fmla="*/ 696055 w 698041"/>
                <a:gd name="connsiteY1" fmla="*/ 1326541 h 1715516"/>
                <a:gd name="connsiteX2" fmla="*/ 105056 w 698041"/>
                <a:gd name="connsiteY2" fmla="*/ 1715516 h 1715516"/>
                <a:gd name="connsiteX3" fmla="*/ 0 w 698041"/>
                <a:gd name="connsiteY3" fmla="*/ 1326502 h 1715516"/>
                <a:gd name="connsiteX4" fmla="*/ 288047 w 698041"/>
                <a:gd name="connsiteY4" fmla="*/ 207 h 1715516"/>
                <a:gd name="connsiteX0" fmla="*/ 288047 w 698041"/>
                <a:gd name="connsiteY0" fmla="*/ 207 h 1715516"/>
                <a:gd name="connsiteX1" fmla="*/ 696055 w 698041"/>
                <a:gd name="connsiteY1" fmla="*/ 1326541 h 1715516"/>
                <a:gd name="connsiteX2" fmla="*/ 105056 w 698041"/>
                <a:gd name="connsiteY2" fmla="*/ 1715516 h 1715516"/>
                <a:gd name="connsiteX3" fmla="*/ 0 w 698041"/>
                <a:gd name="connsiteY3" fmla="*/ 1326502 h 1715516"/>
                <a:gd name="connsiteX4" fmla="*/ 288047 w 698041"/>
                <a:gd name="connsiteY4" fmla="*/ 207 h 1715516"/>
                <a:gd name="connsiteX0" fmla="*/ 288047 w 685509"/>
                <a:gd name="connsiteY0" fmla="*/ 214 h 1715523"/>
                <a:gd name="connsiteX1" fmla="*/ 683450 w 685509"/>
                <a:gd name="connsiteY1" fmla="*/ 1284495 h 1715523"/>
                <a:gd name="connsiteX2" fmla="*/ 105056 w 685509"/>
                <a:gd name="connsiteY2" fmla="*/ 1715523 h 1715523"/>
                <a:gd name="connsiteX3" fmla="*/ 0 w 685509"/>
                <a:gd name="connsiteY3" fmla="*/ 1326509 h 1715523"/>
                <a:gd name="connsiteX4" fmla="*/ 288047 w 685509"/>
                <a:gd name="connsiteY4" fmla="*/ 214 h 1715523"/>
                <a:gd name="connsiteX0" fmla="*/ 288047 w 698880"/>
                <a:gd name="connsiteY0" fmla="*/ 212 h 1715521"/>
                <a:gd name="connsiteX1" fmla="*/ 683450 w 698880"/>
                <a:gd name="connsiteY1" fmla="*/ 1284493 h 1715521"/>
                <a:gd name="connsiteX2" fmla="*/ 105056 w 698880"/>
                <a:gd name="connsiteY2" fmla="*/ 1715521 h 1715521"/>
                <a:gd name="connsiteX3" fmla="*/ 0 w 698880"/>
                <a:gd name="connsiteY3" fmla="*/ 1326507 h 1715521"/>
                <a:gd name="connsiteX4" fmla="*/ 288047 w 698880"/>
                <a:gd name="connsiteY4" fmla="*/ 212 h 1715521"/>
                <a:gd name="connsiteX0" fmla="*/ 288047 w 698880"/>
                <a:gd name="connsiteY0" fmla="*/ 212 h 1715521"/>
                <a:gd name="connsiteX1" fmla="*/ 683450 w 698880"/>
                <a:gd name="connsiteY1" fmla="*/ 1284493 h 1715521"/>
                <a:gd name="connsiteX2" fmla="*/ 105056 w 698880"/>
                <a:gd name="connsiteY2" fmla="*/ 1715521 h 1715521"/>
                <a:gd name="connsiteX3" fmla="*/ 0 w 698880"/>
                <a:gd name="connsiteY3" fmla="*/ 1326507 h 1715521"/>
                <a:gd name="connsiteX4" fmla="*/ 288047 w 698880"/>
                <a:gd name="connsiteY4" fmla="*/ 212 h 1715521"/>
                <a:gd name="connsiteX0" fmla="*/ 288047 w 698880"/>
                <a:gd name="connsiteY0" fmla="*/ 212 h 1715521"/>
                <a:gd name="connsiteX1" fmla="*/ 683450 w 698880"/>
                <a:gd name="connsiteY1" fmla="*/ 1284493 h 1715521"/>
                <a:gd name="connsiteX2" fmla="*/ 105056 w 698880"/>
                <a:gd name="connsiteY2" fmla="*/ 1715521 h 1715521"/>
                <a:gd name="connsiteX3" fmla="*/ 0 w 698880"/>
                <a:gd name="connsiteY3" fmla="*/ 1326507 h 1715521"/>
                <a:gd name="connsiteX4" fmla="*/ 288047 w 698880"/>
                <a:gd name="connsiteY4" fmla="*/ 212 h 1715521"/>
                <a:gd name="connsiteX0" fmla="*/ 288047 w 698880"/>
                <a:gd name="connsiteY0" fmla="*/ 212 h 1715521"/>
                <a:gd name="connsiteX1" fmla="*/ 683450 w 698880"/>
                <a:gd name="connsiteY1" fmla="*/ 1284493 h 1715521"/>
                <a:gd name="connsiteX2" fmla="*/ 105056 w 698880"/>
                <a:gd name="connsiteY2" fmla="*/ 1715521 h 1715521"/>
                <a:gd name="connsiteX3" fmla="*/ 0 w 698880"/>
                <a:gd name="connsiteY3" fmla="*/ 1326507 h 1715521"/>
                <a:gd name="connsiteX4" fmla="*/ 288047 w 698880"/>
                <a:gd name="connsiteY4" fmla="*/ 212 h 1715521"/>
                <a:gd name="connsiteX0" fmla="*/ 288047 w 683450"/>
                <a:gd name="connsiteY0" fmla="*/ 181 h 1715490"/>
                <a:gd name="connsiteX1" fmla="*/ 683450 w 683450"/>
                <a:gd name="connsiteY1" fmla="*/ 1284462 h 1715490"/>
                <a:gd name="connsiteX2" fmla="*/ 105056 w 683450"/>
                <a:gd name="connsiteY2" fmla="*/ 1715490 h 1715490"/>
                <a:gd name="connsiteX3" fmla="*/ 0 w 683450"/>
                <a:gd name="connsiteY3" fmla="*/ 1326476 h 1715490"/>
                <a:gd name="connsiteX4" fmla="*/ 288047 w 683450"/>
                <a:gd name="connsiteY4" fmla="*/ 181 h 1715490"/>
                <a:gd name="connsiteX0" fmla="*/ 288047 w 683450"/>
                <a:gd name="connsiteY0" fmla="*/ 181 h 1687454"/>
                <a:gd name="connsiteX1" fmla="*/ 683450 w 683450"/>
                <a:gd name="connsiteY1" fmla="*/ 1284462 h 1687454"/>
                <a:gd name="connsiteX2" fmla="*/ 96654 w 683450"/>
                <a:gd name="connsiteY2" fmla="*/ 1687454 h 1687454"/>
                <a:gd name="connsiteX3" fmla="*/ 0 w 683450"/>
                <a:gd name="connsiteY3" fmla="*/ 1326476 h 1687454"/>
                <a:gd name="connsiteX4" fmla="*/ 288047 w 683450"/>
                <a:gd name="connsiteY4" fmla="*/ 181 h 1687454"/>
                <a:gd name="connsiteX0" fmla="*/ 277526 w 683450"/>
                <a:gd name="connsiteY0" fmla="*/ 190 h 1631414"/>
                <a:gd name="connsiteX1" fmla="*/ 683450 w 683450"/>
                <a:gd name="connsiteY1" fmla="*/ 1228422 h 1631414"/>
                <a:gd name="connsiteX2" fmla="*/ 96654 w 683450"/>
                <a:gd name="connsiteY2" fmla="*/ 1631414 h 1631414"/>
                <a:gd name="connsiteX3" fmla="*/ 0 w 683450"/>
                <a:gd name="connsiteY3" fmla="*/ 1270436 h 1631414"/>
                <a:gd name="connsiteX4" fmla="*/ 277526 w 683450"/>
                <a:gd name="connsiteY4" fmla="*/ 190 h 1631414"/>
                <a:gd name="connsiteX0" fmla="*/ 277526 w 683450"/>
                <a:gd name="connsiteY0" fmla="*/ 190 h 1946790"/>
                <a:gd name="connsiteX1" fmla="*/ 683450 w 683450"/>
                <a:gd name="connsiteY1" fmla="*/ 1228422 h 1946790"/>
                <a:gd name="connsiteX2" fmla="*/ 157026 w 683450"/>
                <a:gd name="connsiteY2" fmla="*/ 1946790 h 1946790"/>
                <a:gd name="connsiteX3" fmla="*/ 0 w 683450"/>
                <a:gd name="connsiteY3" fmla="*/ 1270436 h 1946790"/>
                <a:gd name="connsiteX4" fmla="*/ 277526 w 683450"/>
                <a:gd name="connsiteY4" fmla="*/ 190 h 1946790"/>
                <a:gd name="connsiteX0" fmla="*/ 198765 w 604689"/>
                <a:gd name="connsiteY0" fmla="*/ 190 h 1946790"/>
                <a:gd name="connsiteX1" fmla="*/ 604689 w 604689"/>
                <a:gd name="connsiteY1" fmla="*/ 1228422 h 1946790"/>
                <a:gd name="connsiteX2" fmla="*/ 78265 w 604689"/>
                <a:gd name="connsiteY2" fmla="*/ 1946790 h 1946790"/>
                <a:gd name="connsiteX3" fmla="*/ 0 w 604689"/>
                <a:gd name="connsiteY3" fmla="*/ 1609183 h 1946790"/>
                <a:gd name="connsiteX4" fmla="*/ 198765 w 604689"/>
                <a:gd name="connsiteY4" fmla="*/ 190 h 1946790"/>
                <a:gd name="connsiteX0" fmla="*/ 198765 w 604689"/>
                <a:gd name="connsiteY0" fmla="*/ 190 h 1946790"/>
                <a:gd name="connsiteX1" fmla="*/ 604689 w 604689"/>
                <a:gd name="connsiteY1" fmla="*/ 1228422 h 1946790"/>
                <a:gd name="connsiteX2" fmla="*/ 78265 w 604689"/>
                <a:gd name="connsiteY2" fmla="*/ 1946790 h 1946790"/>
                <a:gd name="connsiteX3" fmla="*/ 0 w 604689"/>
                <a:gd name="connsiteY3" fmla="*/ 1609183 h 1946790"/>
                <a:gd name="connsiteX4" fmla="*/ 198765 w 604689"/>
                <a:gd name="connsiteY4" fmla="*/ 190 h 1946790"/>
                <a:gd name="connsiteX0" fmla="*/ 198765 w 604689"/>
                <a:gd name="connsiteY0" fmla="*/ 190 h 1946790"/>
                <a:gd name="connsiteX1" fmla="*/ 604689 w 604689"/>
                <a:gd name="connsiteY1" fmla="*/ 1228422 h 1946790"/>
                <a:gd name="connsiteX2" fmla="*/ 78265 w 604689"/>
                <a:gd name="connsiteY2" fmla="*/ 1946790 h 1946790"/>
                <a:gd name="connsiteX3" fmla="*/ 0 w 604689"/>
                <a:gd name="connsiteY3" fmla="*/ 1609183 h 1946790"/>
                <a:gd name="connsiteX4" fmla="*/ 198765 w 604689"/>
                <a:gd name="connsiteY4" fmla="*/ 190 h 1946790"/>
                <a:gd name="connsiteX0" fmla="*/ 198765 w 604689"/>
                <a:gd name="connsiteY0" fmla="*/ 190 h 1946790"/>
                <a:gd name="connsiteX1" fmla="*/ 604689 w 604689"/>
                <a:gd name="connsiteY1" fmla="*/ 1228422 h 1946790"/>
                <a:gd name="connsiteX2" fmla="*/ 78265 w 604689"/>
                <a:gd name="connsiteY2" fmla="*/ 1946790 h 1946790"/>
                <a:gd name="connsiteX3" fmla="*/ 0 w 604689"/>
                <a:gd name="connsiteY3" fmla="*/ 1609183 h 1946790"/>
                <a:gd name="connsiteX4" fmla="*/ 198765 w 604689"/>
                <a:gd name="connsiteY4" fmla="*/ 190 h 1946790"/>
                <a:gd name="connsiteX0" fmla="*/ 198765 w 604689"/>
                <a:gd name="connsiteY0" fmla="*/ 190 h 1946790"/>
                <a:gd name="connsiteX1" fmla="*/ 604689 w 604689"/>
                <a:gd name="connsiteY1" fmla="*/ 1228422 h 1946790"/>
                <a:gd name="connsiteX2" fmla="*/ 78265 w 604689"/>
                <a:gd name="connsiteY2" fmla="*/ 1946790 h 1946790"/>
                <a:gd name="connsiteX3" fmla="*/ 0 w 604689"/>
                <a:gd name="connsiteY3" fmla="*/ 1609183 h 1946790"/>
                <a:gd name="connsiteX4" fmla="*/ 198765 w 604689"/>
                <a:gd name="connsiteY4" fmla="*/ 190 h 1946790"/>
                <a:gd name="connsiteX0" fmla="*/ 198765 w 604689"/>
                <a:gd name="connsiteY0" fmla="*/ 190 h 1946790"/>
                <a:gd name="connsiteX1" fmla="*/ 604689 w 604689"/>
                <a:gd name="connsiteY1" fmla="*/ 1228422 h 1946790"/>
                <a:gd name="connsiteX2" fmla="*/ 78265 w 604689"/>
                <a:gd name="connsiteY2" fmla="*/ 1946790 h 1946790"/>
                <a:gd name="connsiteX3" fmla="*/ 0 w 604689"/>
                <a:gd name="connsiteY3" fmla="*/ 1609183 h 1946790"/>
                <a:gd name="connsiteX4" fmla="*/ 198765 w 604689"/>
                <a:gd name="connsiteY4" fmla="*/ 190 h 1946790"/>
                <a:gd name="connsiteX0" fmla="*/ 198765 w 604689"/>
                <a:gd name="connsiteY0" fmla="*/ 190 h 1946790"/>
                <a:gd name="connsiteX1" fmla="*/ 604689 w 604689"/>
                <a:gd name="connsiteY1" fmla="*/ 1228422 h 1946790"/>
                <a:gd name="connsiteX2" fmla="*/ 78265 w 604689"/>
                <a:gd name="connsiteY2" fmla="*/ 1946790 h 1946790"/>
                <a:gd name="connsiteX3" fmla="*/ 0 w 604689"/>
                <a:gd name="connsiteY3" fmla="*/ 1609183 h 1946790"/>
                <a:gd name="connsiteX4" fmla="*/ 198765 w 604689"/>
                <a:gd name="connsiteY4" fmla="*/ 190 h 1946790"/>
                <a:gd name="connsiteX0" fmla="*/ 198765 w 604689"/>
                <a:gd name="connsiteY0" fmla="*/ 190 h 1946790"/>
                <a:gd name="connsiteX1" fmla="*/ 604689 w 604689"/>
                <a:gd name="connsiteY1" fmla="*/ 1228422 h 1946790"/>
                <a:gd name="connsiteX2" fmla="*/ 78265 w 604689"/>
                <a:gd name="connsiteY2" fmla="*/ 1946790 h 1946790"/>
                <a:gd name="connsiteX3" fmla="*/ 0 w 604689"/>
                <a:gd name="connsiteY3" fmla="*/ 1609183 h 1946790"/>
                <a:gd name="connsiteX4" fmla="*/ 198765 w 604689"/>
                <a:gd name="connsiteY4" fmla="*/ 190 h 194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689" h="1946790">
                  <a:moveTo>
                    <a:pt x="198765" y="190"/>
                  </a:moveTo>
                  <a:cubicBezTo>
                    <a:pt x="308121" y="-16938"/>
                    <a:pt x="598061" y="1130302"/>
                    <a:pt x="604689" y="1228422"/>
                  </a:cubicBezTo>
                  <a:cubicBezTo>
                    <a:pt x="591052" y="1266739"/>
                    <a:pt x="220100" y="1747009"/>
                    <a:pt x="78265" y="1946790"/>
                  </a:cubicBezTo>
                  <a:lnTo>
                    <a:pt x="0" y="1609183"/>
                  </a:lnTo>
                  <a:cubicBezTo>
                    <a:pt x="97865" y="768237"/>
                    <a:pt x="99382" y="804686"/>
                    <a:pt x="198765" y="19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699FF">
                    <a:alpha val="70000"/>
                  </a:srgbClr>
                </a:gs>
                <a:gs pos="53000">
                  <a:srgbClr val="CADFFF"/>
                </a:gs>
                <a:gs pos="0">
                  <a:srgbClr val="ECF3FF">
                    <a:alpha val="0"/>
                  </a:srgbClr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 flipH="1">
              <a:off x="4343824" y="4590366"/>
              <a:ext cx="1169963" cy="715653"/>
              <a:chOff x="1541418" y="4018917"/>
              <a:chExt cx="4694327" cy="2871465"/>
            </a:xfrm>
          </p:grpSpPr>
          <p:pic>
            <p:nvPicPr>
              <p:cNvPr id="112" name="그림 11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541418" y="4018917"/>
                <a:ext cx="4694327" cy="2871465"/>
              </a:xfrm>
              <a:prstGeom prst="rect">
                <a:avLst/>
              </a:prstGeom>
            </p:spPr>
          </p:pic>
          <p:pic>
            <p:nvPicPr>
              <p:cNvPr id="113" name="그림 112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63" t="37782" r="56374" b="28789"/>
              <a:stretch/>
            </p:blipFill>
            <p:spPr>
              <a:xfrm flipH="1">
                <a:off x="1845311" y="4134301"/>
                <a:ext cx="3080579" cy="2517955"/>
              </a:xfrm>
              <a:prstGeom prst="rect">
                <a:avLst/>
              </a:prstGeom>
            </p:spPr>
          </p:pic>
        </p:grpSp>
        <p:sp>
          <p:nvSpPr>
            <p:cNvPr id="79" name="TextBox 78"/>
            <p:cNvSpPr txBox="1"/>
            <p:nvPr/>
          </p:nvSpPr>
          <p:spPr>
            <a:xfrm flipH="1">
              <a:off x="1534826" y="4334215"/>
              <a:ext cx="2116732" cy="2044726"/>
            </a:xfrm>
            <a:prstGeom prst="ellipse">
              <a:avLst/>
            </a:prstGeom>
            <a:solidFill>
              <a:srgbClr val="99CCFF">
                <a:alpha val="27843"/>
              </a:srgbClr>
            </a:solidFill>
            <a:ln w="6350">
              <a:noFill/>
            </a:ln>
            <a:effectLst>
              <a:outerShdw dist="17780" dir="2700000" algn="ctr" rotWithShape="0">
                <a:srgbClr val="EAEAE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6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 flipH="1">
              <a:off x="1732034" y="4524714"/>
              <a:ext cx="1722316" cy="1663728"/>
            </a:xfrm>
            <a:prstGeom prst="ellipse">
              <a:avLst/>
            </a:prstGeom>
            <a:solidFill>
              <a:srgbClr val="99CCFF">
                <a:alpha val="27843"/>
              </a:srgbClr>
            </a:solidFill>
            <a:ln w="15875">
              <a:noFill/>
              <a:prstDash val="sysDot"/>
            </a:ln>
            <a:effectLst>
              <a:outerShdw dist="17780" dir="2700000" algn="ctr" rotWithShape="0">
                <a:srgbClr val="EAEAE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6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flipH="1">
              <a:off x="1954434" y="4739547"/>
              <a:ext cx="1277516" cy="1234058"/>
            </a:xfrm>
            <a:prstGeom prst="ellipse">
              <a:avLst/>
            </a:prstGeom>
            <a:gradFill flip="none" rotWithShape="1">
              <a:gsLst>
                <a:gs pos="71000">
                  <a:srgbClr val="BBE0F7"/>
                </a:gs>
                <a:gs pos="0">
                  <a:srgbClr val="FDFEFE"/>
                </a:gs>
              </a:gsLst>
              <a:lin ang="4800000" scaled="0"/>
              <a:tileRect/>
            </a:gradFill>
            <a:ln w="6350">
              <a:solidFill>
                <a:srgbClr val="80B8DA"/>
              </a:solidFill>
            </a:ln>
            <a:effectLst>
              <a:outerShdw blurRad="88900" sx="106000" sy="106000" algn="ctr" rotWithShape="0">
                <a:schemeClr val="bg1">
                  <a:alpha val="8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6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flipH="1">
              <a:off x="1732034" y="4524712"/>
              <a:ext cx="1722316" cy="1663728"/>
            </a:xfrm>
            <a:prstGeom prst="arc">
              <a:avLst>
                <a:gd name="adj1" fmla="val 16458552"/>
                <a:gd name="adj2" fmla="val 21396043"/>
              </a:avLst>
            </a:prstGeom>
            <a:noFill/>
            <a:ln w="19050" cap="rnd">
              <a:solidFill>
                <a:schemeClr val="accent1">
                  <a:lumMod val="75000"/>
                </a:schemeClr>
              </a:solidFill>
              <a:prstDash val="sysDot"/>
              <a:headEnd type="oval"/>
              <a:tailEnd type="oval"/>
            </a:ln>
            <a:effectLst>
              <a:outerShdw dist="17780" dir="2700000" algn="ctr" rotWithShape="0">
                <a:srgbClr val="EAEAE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6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 flipH="1" flipV="1">
              <a:off x="1732034" y="4524711"/>
              <a:ext cx="1722316" cy="1663728"/>
            </a:xfrm>
            <a:prstGeom prst="arc">
              <a:avLst>
                <a:gd name="adj1" fmla="val 16458552"/>
                <a:gd name="adj2" fmla="val 21396043"/>
              </a:avLst>
            </a:prstGeom>
            <a:noFill/>
            <a:ln w="19050" cap="rnd">
              <a:solidFill>
                <a:schemeClr val="accent1">
                  <a:lumMod val="75000"/>
                </a:schemeClr>
              </a:solidFill>
              <a:prstDash val="sysDot"/>
              <a:headEnd type="oval"/>
              <a:tailEnd type="oval"/>
            </a:ln>
            <a:effectLst>
              <a:outerShdw dist="17780" dir="2700000" algn="ctr" rotWithShape="0">
                <a:srgbClr val="EAEAE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6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732034" y="4522724"/>
              <a:ext cx="1722316" cy="1663728"/>
            </a:xfrm>
            <a:prstGeom prst="arc">
              <a:avLst>
                <a:gd name="adj1" fmla="val 16458552"/>
                <a:gd name="adj2" fmla="val 21396043"/>
              </a:avLst>
            </a:prstGeom>
            <a:noFill/>
            <a:ln w="19050" cap="rnd">
              <a:solidFill>
                <a:schemeClr val="accent1">
                  <a:lumMod val="75000"/>
                </a:schemeClr>
              </a:solidFill>
              <a:prstDash val="sysDot"/>
              <a:headEnd type="oval"/>
              <a:tailEnd type="oval"/>
            </a:ln>
            <a:effectLst>
              <a:outerShdw dist="17780" dir="2700000" algn="ctr" rotWithShape="0">
                <a:srgbClr val="EAEAE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00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altLang="ko-KR" sz="6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2235349" y="5095647"/>
              <a:ext cx="870676" cy="870676"/>
              <a:chOff x="2669381" y="4235450"/>
              <a:chExt cx="2438400" cy="2438400"/>
            </a:xfrm>
          </p:grpSpPr>
          <p:pic>
            <p:nvPicPr>
              <p:cNvPr id="110" name="그림 10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9381" y="4235450"/>
                <a:ext cx="2438400" cy="2438400"/>
              </a:xfrm>
              <a:prstGeom prst="rect">
                <a:avLst/>
              </a:prstGeom>
              <a:effectLst>
                <a:outerShdw blurRad="50800" dist="25400" dir="2700000" algn="tl" rotWithShape="0">
                  <a:prstClr val="black">
                    <a:alpha val="26000"/>
                  </a:prstClr>
                </a:outerShdw>
              </a:effectLst>
            </p:spPr>
          </p:pic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98752" l="272" r="9959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8965" y="4742934"/>
                <a:ext cx="950508" cy="725490"/>
              </a:xfrm>
              <a:prstGeom prst="rect">
                <a:avLst/>
              </a:prstGeom>
            </p:spPr>
          </p:pic>
        </p:grpSp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1" t="2267" r="12731" b="11127"/>
            <a:stretch/>
          </p:blipFill>
          <p:spPr>
            <a:xfrm>
              <a:off x="3178094" y="5708497"/>
              <a:ext cx="1087683" cy="71088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305" y="5916688"/>
              <a:ext cx="818025" cy="845582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>
            <a:xfrm>
              <a:off x="3151665" y="4504186"/>
              <a:ext cx="1248297" cy="530612"/>
            </a:xfrm>
            <a:prstGeom prst="rect">
              <a:avLst/>
            </a:prstGeom>
            <a:effectLst>
              <a:outerShdw blurRad="50800" dist="12700" dir="5400000" algn="t" rotWithShape="0">
                <a:schemeClr val="bg1"/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000" b="1" spc="-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실종자 위치 및</a:t>
              </a:r>
              <a:endParaRPr lang="en-US" altLang="ko-KR" sz="1000" b="1" spc="-1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b="1" spc="-1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영상전송</a:t>
              </a:r>
              <a:endParaRPr lang="ko-KR" altLang="en-US" sz="1000" b="1" spc="-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9" name="그룹 88"/>
            <p:cNvGrpSpPr/>
            <p:nvPr/>
          </p:nvGrpSpPr>
          <p:grpSpPr>
            <a:xfrm>
              <a:off x="1333807" y="4380755"/>
              <a:ext cx="796454" cy="563436"/>
              <a:chOff x="6317073" y="2734978"/>
              <a:chExt cx="1194896" cy="845306"/>
            </a:xfrm>
          </p:grpSpPr>
          <p:sp>
            <p:nvSpPr>
              <p:cNvPr id="105" name="타원 104"/>
              <p:cNvSpPr/>
              <p:nvPr/>
            </p:nvSpPr>
            <p:spPr>
              <a:xfrm flipH="1">
                <a:off x="6317073" y="3106586"/>
                <a:ext cx="1194896" cy="473698"/>
              </a:xfrm>
              <a:prstGeom prst="ellipse">
                <a:avLst/>
              </a:prstGeom>
              <a:gradFill flip="none" rotWithShape="1">
                <a:gsLst>
                  <a:gs pos="42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22225">
                <a:solidFill>
                  <a:schemeClr val="bg1">
                    <a:alpha val="47000"/>
                  </a:schemeClr>
                </a:solidFill>
              </a:ln>
              <a:effectLst>
                <a:innerShdw blurRad="25400" dist="25400" dir="16200000">
                  <a:prstClr val="black">
                    <a:alpha val="1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grpSp>
            <p:nvGrpSpPr>
              <p:cNvPr id="106" name="그룹 105"/>
              <p:cNvGrpSpPr/>
              <p:nvPr/>
            </p:nvGrpSpPr>
            <p:grpSpPr>
              <a:xfrm flipH="1">
                <a:off x="6444861" y="2734978"/>
                <a:ext cx="968030" cy="795289"/>
                <a:chOff x="1339458" y="4239954"/>
                <a:chExt cx="774653" cy="636419"/>
              </a:xfrm>
            </p:grpSpPr>
            <p:pic>
              <p:nvPicPr>
                <p:cNvPr id="107" name="Picture 1245" descr="C:\Users\user\Desktop\Home-Server-icon.png"/>
                <p:cNvPicPr>
                  <a:picLocks noChangeAspect="1" noChangeArrowheads="1"/>
                </p:cNvPicPr>
                <p:nvPr/>
              </p:nvPicPr>
              <p:blipFill>
                <a:blip r:embed="rId19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713793" y="4239954"/>
                  <a:ext cx="400318" cy="515205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1245" descr="C:\Users\user\Desktop\Home-Server-icon.png"/>
                <p:cNvPicPr>
                  <a:picLocks noChangeAspect="1" noChangeArrowheads="1"/>
                </p:cNvPicPr>
                <p:nvPr/>
              </p:nvPicPr>
              <p:blipFill>
                <a:blip r:embed="rId19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537091" y="4269739"/>
                  <a:ext cx="420606" cy="541315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1245" descr="C:\Users\user\Desktop\Home-Server-icon.png"/>
                <p:cNvPicPr>
                  <a:picLocks noChangeAspect="1" noChangeArrowheads="1"/>
                </p:cNvPicPr>
                <p:nvPr/>
              </p:nvPicPr>
              <p:blipFill>
                <a:blip r:embed="rId19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1339458" y="4291677"/>
                  <a:ext cx="454312" cy="584696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90" name="직사각형 89"/>
            <p:cNvSpPr/>
            <p:nvPr/>
          </p:nvSpPr>
          <p:spPr>
            <a:xfrm>
              <a:off x="1328015" y="4817212"/>
              <a:ext cx="448980" cy="265306"/>
            </a:xfrm>
            <a:prstGeom prst="rect">
              <a:avLst/>
            </a:prstGeom>
            <a:effectLst>
              <a:outerShdw blurRad="50800" dist="12700" dir="5400000" algn="t" rotWithShape="0">
                <a:schemeClr val="bg1"/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00" b="1" spc="-100" dirty="0" smtClean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</a:t>
              </a:r>
              <a:endParaRPr lang="ko-KR" altLang="en-US" sz="700" b="1" spc="-1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177480" y="5491432"/>
              <a:ext cx="1010204" cy="265306"/>
            </a:xfrm>
            <a:prstGeom prst="rect">
              <a:avLst/>
            </a:prstGeom>
            <a:effectLst>
              <a:outerShdw blurRad="50800" dist="12700" dir="5400000" algn="t" rotWithShape="0">
                <a:schemeClr val="bg1"/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00" b="1" spc="-100" dirty="0" smtClean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운용 및 관제센터</a:t>
              </a:r>
              <a:endParaRPr lang="ko-KR" altLang="en-US" sz="700" b="1" spc="-100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49204" y="3700219"/>
              <a:ext cx="499252" cy="499252"/>
            </a:xfrm>
            <a:prstGeom prst="rect">
              <a:avLst/>
            </a:prstGeom>
          </p:spPr>
        </p:pic>
        <p:sp>
          <p:nvSpPr>
            <p:cNvPr id="93" name="모서리가 둥근 직사각형 92"/>
            <p:cNvSpPr/>
            <p:nvPr/>
          </p:nvSpPr>
          <p:spPr bwMode="auto">
            <a:xfrm>
              <a:off x="973929" y="5660203"/>
              <a:ext cx="957052" cy="216139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936625"/>
              <a:r>
                <a:rPr lang="ko-KR" altLang="en-US" sz="700" b="1" spc="-1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수색자</a:t>
              </a:r>
              <a:r>
                <a:rPr lang="ko-KR" altLang="en-US" sz="700" b="1" spc="-1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위치 정보</a:t>
              </a:r>
              <a:endParaRPr lang="ko-KR" altLang="en-US" sz="7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4" name="직선 화살표 연결선 93"/>
            <p:cNvCxnSpPr/>
            <p:nvPr/>
          </p:nvCxnSpPr>
          <p:spPr bwMode="auto">
            <a:xfrm>
              <a:off x="3419322" y="5010269"/>
              <a:ext cx="900000" cy="0"/>
            </a:xfrm>
            <a:prstGeom prst="straightConnector1">
              <a:avLst/>
            </a:prstGeom>
            <a:noFill/>
            <a:ln w="25400" cap="rnd">
              <a:solidFill>
                <a:schemeClr val="accent1">
                  <a:lumMod val="75000"/>
                </a:schemeClr>
              </a:solidFill>
              <a:prstDash val="sysDot"/>
              <a:headEnd type="none"/>
              <a:tailEnd type="none"/>
            </a:ln>
            <a:effectLst>
              <a:outerShdw dist="17780" dir="2700000" algn="ctr" rotWithShape="0">
                <a:srgbClr val="EAEAE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5" name="자유형 94"/>
            <p:cNvSpPr/>
            <p:nvPr/>
          </p:nvSpPr>
          <p:spPr>
            <a:xfrm rot="940855">
              <a:off x="3797380" y="3827512"/>
              <a:ext cx="1955127" cy="316857"/>
            </a:xfrm>
            <a:custGeom>
              <a:avLst/>
              <a:gdLst>
                <a:gd name="connsiteX0" fmla="*/ 0 w 5557520"/>
                <a:gd name="connsiteY0" fmla="*/ 1421389 h 1421389"/>
                <a:gd name="connsiteX1" fmla="*/ 1280160 w 5557520"/>
                <a:gd name="connsiteY1" fmla="*/ 578109 h 1421389"/>
                <a:gd name="connsiteX2" fmla="*/ 5557520 w 5557520"/>
                <a:gd name="connsiteY2" fmla="*/ 19309 h 1421389"/>
                <a:gd name="connsiteX0" fmla="*/ 0 w 1280160"/>
                <a:gd name="connsiteY0" fmla="*/ 843280 h 843280"/>
                <a:gd name="connsiteX1" fmla="*/ 1280160 w 1280160"/>
                <a:gd name="connsiteY1" fmla="*/ 0 h 843280"/>
                <a:gd name="connsiteX0" fmla="*/ 0 w 1381760"/>
                <a:gd name="connsiteY0" fmla="*/ 833120 h 833120"/>
                <a:gd name="connsiteX1" fmla="*/ 1381760 w 1381760"/>
                <a:gd name="connsiteY1" fmla="*/ 0 h 833120"/>
                <a:gd name="connsiteX0" fmla="*/ 0 w 1381760"/>
                <a:gd name="connsiteY0" fmla="*/ 833120 h 833120"/>
                <a:gd name="connsiteX1" fmla="*/ 1381760 w 1381760"/>
                <a:gd name="connsiteY1" fmla="*/ 0 h 833120"/>
                <a:gd name="connsiteX0" fmla="*/ 0 w 1473200"/>
                <a:gd name="connsiteY0" fmla="*/ 843280 h 843280"/>
                <a:gd name="connsiteX1" fmla="*/ 1473200 w 1473200"/>
                <a:gd name="connsiteY1" fmla="*/ 0 h 843280"/>
                <a:gd name="connsiteX0" fmla="*/ 0 w 1513840"/>
                <a:gd name="connsiteY0" fmla="*/ 772160 h 772160"/>
                <a:gd name="connsiteX1" fmla="*/ 1513840 w 1513840"/>
                <a:gd name="connsiteY1" fmla="*/ 0 h 772160"/>
                <a:gd name="connsiteX0" fmla="*/ 0 w 1513840"/>
                <a:gd name="connsiteY0" fmla="*/ 772160 h 772160"/>
                <a:gd name="connsiteX1" fmla="*/ 1513840 w 1513840"/>
                <a:gd name="connsiteY1" fmla="*/ 0 h 772160"/>
                <a:gd name="connsiteX0" fmla="*/ 0 w 1513840"/>
                <a:gd name="connsiteY0" fmla="*/ 772160 h 772160"/>
                <a:gd name="connsiteX1" fmla="*/ 1513840 w 1513840"/>
                <a:gd name="connsiteY1" fmla="*/ 0 h 772160"/>
                <a:gd name="connsiteX0" fmla="*/ 0 w 1513840"/>
                <a:gd name="connsiteY0" fmla="*/ 772406 h 772406"/>
                <a:gd name="connsiteX1" fmla="*/ 1513840 w 1513840"/>
                <a:gd name="connsiteY1" fmla="*/ 246 h 772406"/>
                <a:gd name="connsiteX0" fmla="*/ 0 w 1513840"/>
                <a:gd name="connsiteY0" fmla="*/ 772379 h 772379"/>
                <a:gd name="connsiteX1" fmla="*/ 1513840 w 1513840"/>
                <a:gd name="connsiteY1" fmla="*/ 219 h 772379"/>
                <a:gd name="connsiteX0" fmla="*/ 0 w 1513840"/>
                <a:gd name="connsiteY0" fmla="*/ 787024 h 787024"/>
                <a:gd name="connsiteX1" fmla="*/ 1513840 w 1513840"/>
                <a:gd name="connsiteY1" fmla="*/ 14864 h 787024"/>
                <a:gd name="connsiteX0" fmla="*/ 0 w 1524000"/>
                <a:gd name="connsiteY0" fmla="*/ 796909 h 796909"/>
                <a:gd name="connsiteX1" fmla="*/ 1524000 w 1524000"/>
                <a:gd name="connsiteY1" fmla="*/ 14589 h 796909"/>
                <a:gd name="connsiteX0" fmla="*/ 0 w 1524000"/>
                <a:gd name="connsiteY0" fmla="*/ 794557 h 794557"/>
                <a:gd name="connsiteX1" fmla="*/ 1524000 w 1524000"/>
                <a:gd name="connsiteY1" fmla="*/ 12237 h 794557"/>
                <a:gd name="connsiteX0" fmla="*/ 0 w 2409448"/>
                <a:gd name="connsiteY0" fmla="*/ 364138 h 364138"/>
                <a:gd name="connsiteX1" fmla="*/ 2409448 w 2409448"/>
                <a:gd name="connsiteY1" fmla="*/ 58995 h 364138"/>
                <a:gd name="connsiteX0" fmla="*/ 0 w 2409448"/>
                <a:gd name="connsiteY0" fmla="*/ 658493 h 658493"/>
                <a:gd name="connsiteX1" fmla="*/ 2409448 w 2409448"/>
                <a:gd name="connsiteY1" fmla="*/ 353350 h 658493"/>
                <a:gd name="connsiteX0" fmla="*/ 0 w 2409448"/>
                <a:gd name="connsiteY0" fmla="*/ 765243 h 765243"/>
                <a:gd name="connsiteX1" fmla="*/ 2409448 w 2409448"/>
                <a:gd name="connsiteY1" fmla="*/ 460100 h 765243"/>
                <a:gd name="connsiteX0" fmla="*/ 0 w 2409448"/>
                <a:gd name="connsiteY0" fmla="*/ 698238 h 698238"/>
                <a:gd name="connsiteX1" fmla="*/ 2409448 w 2409448"/>
                <a:gd name="connsiteY1" fmla="*/ 393095 h 698238"/>
                <a:gd name="connsiteX0" fmla="*/ 0 w 2409448"/>
                <a:gd name="connsiteY0" fmla="*/ 575849 h 575849"/>
                <a:gd name="connsiteX1" fmla="*/ 2409448 w 2409448"/>
                <a:gd name="connsiteY1" fmla="*/ 270706 h 575849"/>
                <a:gd name="connsiteX0" fmla="*/ 0 w 2409448"/>
                <a:gd name="connsiteY0" fmla="*/ 575849 h 575849"/>
                <a:gd name="connsiteX1" fmla="*/ 2409448 w 2409448"/>
                <a:gd name="connsiteY1" fmla="*/ 270706 h 575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9448" h="575849">
                  <a:moveTo>
                    <a:pt x="0" y="575849"/>
                  </a:moveTo>
                  <a:cubicBezTo>
                    <a:pt x="927858" y="-333509"/>
                    <a:pt x="1988159" y="52764"/>
                    <a:pt x="2409448" y="270706"/>
                  </a:cubicBezTo>
                </a:path>
              </a:pathLst>
            </a:custGeom>
            <a:noFill/>
            <a:ln w="53975">
              <a:gradFill flip="none" rotWithShape="1"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108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/>
            </a:p>
          </p:txBody>
        </p:sp>
        <p:grpSp>
          <p:nvGrpSpPr>
            <p:cNvPr id="96" name="그룹 95"/>
            <p:cNvGrpSpPr/>
            <p:nvPr/>
          </p:nvGrpSpPr>
          <p:grpSpPr>
            <a:xfrm flipH="1">
              <a:off x="2143302" y="4863942"/>
              <a:ext cx="624346" cy="479469"/>
              <a:chOff x="1416351" y="4031459"/>
              <a:chExt cx="1104391" cy="878912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1416351" y="4325779"/>
                <a:ext cx="1104391" cy="584592"/>
              </a:xfrm>
              <a:prstGeom prst="ellipse">
                <a:avLst/>
              </a:prstGeom>
              <a:gradFill flip="none" rotWithShape="1">
                <a:gsLst>
                  <a:gs pos="42000">
                    <a:schemeClr val="bg1">
                      <a:lumMod val="95000"/>
                    </a:schemeClr>
                  </a:gs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 w="22225">
                <a:solidFill>
                  <a:schemeClr val="bg1">
                    <a:alpha val="47000"/>
                  </a:schemeClr>
                </a:solidFill>
              </a:ln>
              <a:effectLst>
                <a:innerShdw blurRad="25400" dist="25400" dir="16200000">
                  <a:prstClr val="black">
                    <a:alpha val="1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/>
              </a:p>
            </p:txBody>
          </p:sp>
          <p:pic>
            <p:nvPicPr>
              <p:cNvPr id="104" name="그림 103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9391" b="41371" l="78624" r="98829"/>
                        </a14:imgEffect>
                        <a14:imgEffect>
                          <a14:sharpenSoften amount="500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282" t="11441" r="1696" b="59533"/>
              <a:stretch/>
            </p:blipFill>
            <p:spPr>
              <a:xfrm>
                <a:off x="1493836" y="4031459"/>
                <a:ext cx="953462" cy="832002"/>
              </a:xfrm>
              <a:prstGeom prst="rect">
                <a:avLst/>
              </a:prstGeom>
            </p:spPr>
          </p:pic>
        </p:grpSp>
        <p:grpSp>
          <p:nvGrpSpPr>
            <p:cNvPr id="97" name="그룹 96"/>
            <p:cNvGrpSpPr/>
            <p:nvPr/>
          </p:nvGrpSpPr>
          <p:grpSpPr>
            <a:xfrm>
              <a:off x="989443" y="6027587"/>
              <a:ext cx="1149628" cy="676181"/>
              <a:chOff x="987607" y="5720013"/>
              <a:chExt cx="1149628" cy="676181"/>
            </a:xfrm>
          </p:grpSpPr>
          <p:pic>
            <p:nvPicPr>
              <p:cNvPr id="100" name="그림 99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3239" y="5822809"/>
                <a:ext cx="497604" cy="342697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0980" y="5720013"/>
                <a:ext cx="426255" cy="426255"/>
              </a:xfrm>
              <a:prstGeom prst="rect">
                <a:avLst/>
              </a:prstGeom>
            </p:spPr>
          </p:pic>
          <p:sp>
            <p:nvSpPr>
              <p:cNvPr id="102" name="직사각형 101"/>
              <p:cNvSpPr/>
              <p:nvPr/>
            </p:nvSpPr>
            <p:spPr>
              <a:xfrm>
                <a:off x="987607" y="6130888"/>
                <a:ext cx="1144131" cy="265306"/>
              </a:xfrm>
              <a:prstGeom prst="rect">
                <a:avLst/>
              </a:prstGeom>
              <a:effectLst>
                <a:outerShdw blurRad="50800" dist="12700" dir="5400000" algn="t" rotWithShape="0">
                  <a:schemeClr val="bg1"/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700" b="1" spc="-100" dirty="0" smtClean="0"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수색대기자 </a:t>
                </a:r>
                <a:r>
                  <a:rPr lang="en-US" altLang="ko-KR" sz="700" b="1" spc="-100" dirty="0" smtClean="0"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 </a:t>
                </a:r>
                <a:r>
                  <a:rPr lang="ko-KR" altLang="en-US" sz="700" b="1" spc="-100" dirty="0" err="1" smtClean="0"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전용앱</a:t>
                </a:r>
                <a:endParaRPr lang="ko-KR" altLang="en-US" sz="700" b="1" spc="-10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9" name="직사각형 98"/>
            <p:cNvSpPr/>
            <p:nvPr/>
          </p:nvSpPr>
          <p:spPr>
            <a:xfrm>
              <a:off x="832605" y="3942566"/>
              <a:ext cx="1533161" cy="346938"/>
            </a:xfrm>
            <a:prstGeom prst="rect">
              <a:avLst/>
            </a:prstGeom>
            <a:effectLst>
              <a:outerShdw blurRad="50800" dist="38100" dir="2700000" algn="tl" rotWithShape="0">
                <a:srgbClr val="00B0F0">
                  <a:alpha val="18000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b="1" spc="-100" dirty="0" smtClea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 및 관제센터</a:t>
              </a:r>
              <a:endParaRPr lang="ko-KR" altLang="en-US" sz="1100" b="1" spc="-1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0" y="1900731"/>
            <a:ext cx="2265249" cy="1397049"/>
          </a:xfrm>
          <a:prstGeom prst="rect">
            <a:avLst/>
          </a:prstGeom>
          <a:effectLst>
            <a:outerShdw blurRad="63500" sx="103000" sy="103000" algn="ctr" rotWithShape="0">
              <a:schemeClr val="accent1">
                <a:lumMod val="20000"/>
                <a:lumOff val="80000"/>
                <a:alpha val="27000"/>
              </a:schemeClr>
            </a:outerShdw>
          </a:effectLst>
        </p:spPr>
      </p:pic>
      <p:pic>
        <p:nvPicPr>
          <p:cNvPr id="1025" name="_x215526320" descr="EMB000054bc009b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80" y="1813680"/>
            <a:ext cx="1471129" cy="114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15525200" descr="EMB000054bc009e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378" y="3004609"/>
            <a:ext cx="1440046" cy="111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2685524" y="4103339"/>
            <a:ext cx="27562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mtClean="0">
                <a:solidFill>
                  <a:srgbClr val="0061B2"/>
                </a:solidFill>
                <a:latin typeface="+mn-ea"/>
              </a:rPr>
              <a:t>위도</a:t>
            </a:r>
            <a:r>
              <a:rPr lang="en-US" altLang="ko-KR" sz="1200" b="1" smtClean="0">
                <a:solidFill>
                  <a:srgbClr val="0061B2"/>
                </a:solidFill>
                <a:latin typeface="+mn-ea"/>
              </a:rPr>
              <a:t>, </a:t>
            </a:r>
            <a:r>
              <a:rPr lang="ko-KR" altLang="en-US" sz="1200" b="1" smtClean="0">
                <a:solidFill>
                  <a:srgbClr val="0061B2"/>
                </a:solidFill>
                <a:latin typeface="+mn-ea"/>
              </a:rPr>
              <a:t>경도에 의한 좌표입력 자동비행 </a:t>
            </a:r>
            <a:endParaRPr lang="en-US" altLang="ko-KR" sz="1200" b="1" dirty="0" smtClean="0">
              <a:solidFill>
                <a:srgbClr val="0061B2"/>
              </a:solidFill>
              <a:latin typeface="+mn-ea"/>
            </a:endParaRPr>
          </a:p>
        </p:txBody>
      </p:sp>
      <p:sp>
        <p:nvSpPr>
          <p:cNvPr id="64" name="Title Placeholder 1"/>
          <p:cNvSpPr txBox="1">
            <a:spLocks/>
          </p:cNvSpPr>
          <p:nvPr/>
        </p:nvSpPr>
        <p:spPr>
          <a:xfrm>
            <a:off x="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pic>
        <p:nvPicPr>
          <p:cNvPr id="70" name="그림 69" descr="Remocopter-900_경찰_007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173" y="2347485"/>
            <a:ext cx="1122127" cy="70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4" r="683"/>
          <a:stretch/>
        </p:blipFill>
        <p:spPr>
          <a:xfrm>
            <a:off x="-341" y="1261679"/>
            <a:ext cx="2716724" cy="558991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#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0981" y="1435586"/>
            <a:ext cx="2054080" cy="350070"/>
          </a:xfrm>
          <a:prstGeom prst="rect">
            <a:avLst/>
          </a:prstGeom>
          <a:noFill/>
        </p:spPr>
        <p:txBody>
          <a:bodyPr wrap="square" lIns="72362" tIns="36182" rIns="72362" bIns="36182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Unicode MS" panose="020B0604020202020204" pitchFamily="50" charset="-127"/>
              </a:rPr>
              <a:t>Remocopter-900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Arial Unicode MS" panose="020B06040202020202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611" y="2104962"/>
            <a:ext cx="2236504" cy="1379322"/>
          </a:xfrm>
          <a:prstGeom prst="rect">
            <a:avLst/>
          </a:prstGeom>
          <a:effectLst>
            <a:outerShdw blurRad="63500" sx="103000" sy="103000" algn="ctr" rotWithShape="0">
              <a:schemeClr val="accent1">
                <a:lumMod val="20000"/>
                <a:lumOff val="80000"/>
                <a:alpha val="27000"/>
              </a:schemeClr>
            </a:outerShdw>
          </a:effectLst>
        </p:spPr>
      </p:pic>
      <p:sp>
        <p:nvSpPr>
          <p:cNvPr id="7" name="제목 4"/>
          <p:cNvSpPr>
            <a:spLocks noGrp="1"/>
          </p:cNvSpPr>
          <p:nvPr>
            <p:ph type="title"/>
          </p:nvPr>
        </p:nvSpPr>
        <p:spPr>
          <a:xfrm>
            <a:off x="968000" y="402484"/>
            <a:ext cx="9583947" cy="503290"/>
          </a:xfrm>
        </p:spPr>
        <p:txBody>
          <a:bodyPr/>
          <a:lstStyle/>
          <a:p>
            <a:r>
              <a:rPr lang="ko-KR" altLang="en-US" b="1" dirty="0" smtClean="0"/>
              <a:t>다목적 임무용 </a:t>
            </a:r>
            <a:r>
              <a:rPr lang="ko-KR" altLang="en-US" b="1" dirty="0" err="1" smtClean="0"/>
              <a:t>드론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Remocopter-900</a:t>
            </a:r>
            <a:endParaRPr lang="ko-KR" altLang="en-US" b="1" spc="-15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1240830F-8FDC-49D3-87DD-1600BA333A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26327" y="4390930"/>
          <a:ext cx="3797466" cy="2469786"/>
        </p:xfrm>
        <a:graphic>
          <a:graphicData uri="http://schemas.openxmlformats.org/drawingml/2006/table">
            <a:tbl>
              <a:tblPr firstRow="1" bandRow="1"/>
              <a:tblGrid>
                <a:gridCol w="972390">
                  <a:extLst>
                    <a:ext uri="{9D8B030D-6E8A-4147-A177-3AD203B41FA5}">
                      <a16:colId xmlns:a16="http://schemas.microsoft.com/office/drawing/2014/main" xmlns="" val="4005951861"/>
                    </a:ext>
                  </a:extLst>
                </a:gridCol>
                <a:gridCol w="2825076">
                  <a:extLst>
                    <a:ext uri="{9D8B030D-6E8A-4147-A177-3AD203B41FA5}">
                      <a16:colId xmlns:a16="http://schemas.microsoft.com/office/drawing/2014/main" xmlns="" val="3980835494"/>
                    </a:ext>
                  </a:extLst>
                </a:gridCol>
              </a:tblGrid>
              <a:tr h="2469786">
                <a:tc>
                  <a:txBody>
                    <a:bodyPr/>
                    <a:lstStyle/>
                    <a:p>
                      <a:pPr marL="87313" marR="0" lvl="0" indent="-87313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100" b="1" kern="0" spc="-3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1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영상장치 </a:t>
                      </a:r>
                      <a:endParaRPr kumimoji="0" lang="en-US" altLang="ko-KR" sz="1100" b="1" kern="0" spc="-3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316" marR="40316" marT="40316" marB="4031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야간 일체형 카메라</a:t>
                      </a:r>
                      <a:endParaRPr kumimoji="0" lang="en-US" altLang="ko-KR" sz="1100" b="0" kern="0" spc="-3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-&gt;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주간 카메라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(FHD)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광학 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 줌</a:t>
                      </a:r>
                      <a:endParaRPr kumimoji="0" lang="en-US" altLang="ko-KR" sz="1100" b="0" kern="0" spc="-30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-&gt;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야간 열상 카메라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(HD)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4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 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Digital 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줌</a:t>
                      </a:r>
                      <a:endParaRPr kumimoji="0" lang="en-US" altLang="ko-KR" sz="1100" b="0" kern="0" spc="-30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-&gt;</a:t>
                      </a:r>
                      <a:r>
                        <a:rPr kumimoji="0" lang="ko-KR" altLang="en-US" sz="1100" b="0" kern="0" spc="-30" baseline="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주간</a:t>
                      </a:r>
                      <a:r>
                        <a:rPr kumimoji="0" lang="en-US" altLang="ko-KR" sz="1100" b="0" kern="0" spc="-30" baseline="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kern="0" spc="-30" baseline="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야간 영상 교체선택 가능</a:t>
                      </a:r>
                      <a:endParaRPr kumimoji="0" lang="en-US" altLang="ko-KR" sz="1100" b="0" kern="0" spc="-30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축 </a:t>
                      </a:r>
                      <a:r>
                        <a:rPr kumimoji="0" lang="ko-KR" altLang="en-US" sz="1100" b="0" kern="0" spc="-3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짐벌</a:t>
                      </a: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안정화 장치</a:t>
                      </a:r>
                      <a:endParaRPr kumimoji="0" lang="en-US" altLang="ko-KR" sz="1100" b="0" kern="0" spc="-3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kumimoji="0" lang="en-US" altLang="ko-KR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-&gt; </a:t>
                      </a: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상하 </a:t>
                      </a:r>
                      <a:r>
                        <a:rPr kumimoji="0" lang="en-US" altLang="ko-KR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90deg </a:t>
                      </a: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수평</a:t>
                      </a:r>
                      <a:r>
                        <a:rPr kumimoji="0" lang="en-US" altLang="ko-KR" sz="1100" b="0" kern="0" spc="-30" baseline="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: 360deg</a:t>
                      </a: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baseline="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동영상</a:t>
                      </a:r>
                      <a:r>
                        <a:rPr kumimoji="0" lang="en-US" altLang="ko-KR" sz="1100" b="0" kern="0" spc="-30" baseline="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1100" b="0" kern="0" spc="-30" baseline="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정지영상 동시 저장</a:t>
                      </a:r>
                      <a:endParaRPr kumimoji="0" lang="en-US" altLang="ko-KR" sz="1100" b="0" kern="0" spc="-30" baseline="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baseline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표적 자동 추적기능</a:t>
                      </a:r>
                      <a:r>
                        <a:rPr kumimoji="0" lang="en-US" altLang="ko-KR" sz="1100" b="0" kern="0" spc="-30" baseline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kern="0" spc="-30" baseline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부수</a:t>
                      </a:r>
                      <a:r>
                        <a:rPr kumimoji="0" lang="en-US" altLang="ko-KR" sz="1100" b="0" kern="0" spc="-30" baseline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en-US" altLang="ko-KR" sz="1100" b="0" kern="0" spc="-3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316" marR="40316" marT="40316" marB="4031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6857118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1240830F-8FDC-49D3-87DD-1600BA333A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23793" y="4390931"/>
          <a:ext cx="3928154" cy="2462950"/>
        </p:xfrm>
        <a:graphic>
          <a:graphicData uri="http://schemas.openxmlformats.org/drawingml/2006/table">
            <a:tbl>
              <a:tblPr firstRow="1" bandRow="1"/>
              <a:tblGrid>
                <a:gridCol w="1005855">
                  <a:extLst>
                    <a:ext uri="{9D8B030D-6E8A-4147-A177-3AD203B41FA5}">
                      <a16:colId xmlns:a16="http://schemas.microsoft.com/office/drawing/2014/main" xmlns="" val="4005951861"/>
                    </a:ext>
                  </a:extLst>
                </a:gridCol>
                <a:gridCol w="2922299">
                  <a:extLst>
                    <a:ext uri="{9D8B030D-6E8A-4147-A177-3AD203B41FA5}">
                      <a16:colId xmlns:a16="http://schemas.microsoft.com/office/drawing/2014/main" xmlns="" val="3980835494"/>
                    </a:ext>
                  </a:extLst>
                </a:gridCol>
              </a:tblGrid>
              <a:tr h="1359080">
                <a:tc>
                  <a:txBody>
                    <a:bodyPr/>
                    <a:lstStyle/>
                    <a:p>
                      <a:pPr marL="87313" marR="0" lvl="0" indent="-87313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100" b="1" kern="0" spc="-3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1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지상통제장치</a:t>
                      </a:r>
                      <a:endParaRPr kumimoji="0" lang="en-US" altLang="ko-KR" sz="1100" b="1" kern="0" spc="-3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100" b="1" kern="0" spc="-30" baseline="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(GCS)</a:t>
                      </a:r>
                      <a:r>
                        <a:rPr kumimoji="0" lang="ko-KR" altLang="en-US" sz="1100" b="1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kumimoji="0" lang="en-US" altLang="ko-KR" sz="1100" b="1" kern="0" spc="-3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316" marR="40316" marT="40316" marB="4031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조종기 </a:t>
                      </a:r>
                      <a:r>
                        <a:rPr kumimoji="0" lang="en-US" altLang="ko-KR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+ </a:t>
                      </a:r>
                      <a:r>
                        <a:rPr kumimoji="0" lang="ko-KR" altLang="en-US" sz="1100" b="0" kern="0" spc="-3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태블릿</a:t>
                      </a: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일체형</a:t>
                      </a:r>
                      <a:endParaRPr kumimoji="0" lang="en-US" altLang="ko-KR" sz="1100" b="0" kern="0" spc="-3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비행코스 등 자동비행조종 기능</a:t>
                      </a:r>
                      <a:endParaRPr kumimoji="0" lang="en-US" altLang="ko-KR" sz="1100" b="0" kern="0" spc="-3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복수영상 동시 표시디지털 지도</a:t>
                      </a:r>
                      <a:endParaRPr kumimoji="0" lang="en-US" altLang="ko-KR" sz="1100" b="0" kern="0" spc="-3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화면 밝기 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1,000 </a:t>
                      </a:r>
                      <a:r>
                        <a:rPr kumimoji="0" lang="ko-KR" altLang="en-US" sz="1100" b="0" kern="0" spc="-30" dirty="0" err="1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칸델라</a:t>
                      </a:r>
                      <a:endParaRPr kumimoji="0" lang="en-US" altLang="ko-KR" sz="1100" b="0" kern="0" spc="-30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영상정보 전송을 위한 </a:t>
                      </a:r>
                      <a:r>
                        <a:rPr kumimoji="0" lang="en-US" altLang="ko-KR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LTE </a:t>
                      </a: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장착</a:t>
                      </a:r>
                      <a:endParaRPr kumimoji="0" lang="en-US" altLang="ko-KR" sz="1100" b="0" kern="0" spc="-3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316" marR="40316" marT="40316" marB="4031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68571182"/>
                  </a:ext>
                </a:extLst>
              </a:tr>
              <a:tr h="1103870">
                <a:tc>
                  <a:txBody>
                    <a:bodyPr/>
                    <a:lstStyle/>
                    <a:p>
                      <a:pPr marL="87313" marR="0" lvl="0" indent="-87313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1" kern="0" spc="-30" baseline="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임무분석 노트북</a:t>
                      </a:r>
                      <a:r>
                        <a:rPr kumimoji="0" lang="ko-KR" altLang="en-US" sz="1100" b="1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100" b="1" kern="0" spc="-3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1100" b="1" kern="0" spc="-3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316" marR="40316" marT="40316" marB="4031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실종자 식별 후처리 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S/W 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탑재</a:t>
                      </a:r>
                      <a:endParaRPr kumimoji="0" lang="en-US" altLang="ko-KR" sz="1100" b="0" kern="0" spc="-30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사람 인식 가능한 인공지능 기반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알고리즘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1100" b="0" kern="0" spc="-30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100" b="0" kern="0" spc="-3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316" marR="40316" marT="40316" marB="4031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1240830F-8FDC-49D3-87DD-1600BA333A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23794" y="1270801"/>
          <a:ext cx="3928154" cy="2939062"/>
        </p:xfrm>
        <a:graphic>
          <a:graphicData uri="http://schemas.openxmlformats.org/drawingml/2006/table">
            <a:tbl>
              <a:tblPr firstRow="1" bandRow="1"/>
              <a:tblGrid>
                <a:gridCol w="999838">
                  <a:extLst>
                    <a:ext uri="{9D8B030D-6E8A-4147-A177-3AD203B41FA5}">
                      <a16:colId xmlns:a16="http://schemas.microsoft.com/office/drawing/2014/main" xmlns="" val="4005951861"/>
                    </a:ext>
                  </a:extLst>
                </a:gridCol>
                <a:gridCol w="2928316">
                  <a:extLst>
                    <a:ext uri="{9D8B030D-6E8A-4147-A177-3AD203B41FA5}">
                      <a16:colId xmlns:a16="http://schemas.microsoft.com/office/drawing/2014/main" xmlns="" val="3980835494"/>
                    </a:ext>
                  </a:extLst>
                </a:gridCol>
              </a:tblGrid>
              <a:tr h="2939062">
                <a:tc>
                  <a:txBody>
                    <a:bodyPr/>
                    <a:lstStyle/>
                    <a:p>
                      <a:pPr marL="87313" marR="0" lvl="0" indent="-87313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100" b="1" kern="0" spc="-3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1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 장점 </a:t>
                      </a:r>
                      <a:endParaRPr kumimoji="0" lang="en-US" altLang="ko-KR" sz="1100" b="1" kern="0" spc="-3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316" marR="40316" marT="40316" marB="4031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다양한 센서 복합 탑재</a:t>
                      </a:r>
                      <a:endParaRPr kumimoji="0" lang="en-US" altLang="ko-KR" sz="1100" b="0" kern="0" spc="-3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통신장비로 임무영상 </a:t>
                      </a:r>
                      <a:r>
                        <a:rPr kumimoji="0" lang="en-US" altLang="ko-KR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+ FPV</a:t>
                      </a: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영상 </a:t>
                      </a:r>
                      <a:endParaRPr kumimoji="0" lang="en-US" altLang="ko-KR" sz="1100" b="0" kern="0" spc="-3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217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+ </a:t>
                      </a:r>
                      <a:r>
                        <a:rPr kumimoji="0" lang="ko-KR" altLang="en-US" sz="1100" b="0" kern="0" spc="-3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비행데이터 동시 장거리 전송 가능</a:t>
                      </a:r>
                      <a:endParaRPr kumimoji="0" lang="en-US" altLang="ko-KR" sz="1100" b="0" kern="0" spc="-3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광학 </a:t>
                      </a:r>
                      <a:r>
                        <a:rPr kumimoji="0" lang="en-US" altLang="ko-KR" sz="1100" b="0" kern="0" spc="-3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r>
                        <a:rPr kumimoji="0" lang="ko-KR" altLang="en-US" sz="1100" b="0" kern="0" spc="-3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 줌 기능 탑재</a:t>
                      </a:r>
                      <a:endParaRPr kumimoji="0" lang="en-US" altLang="ko-KR" sz="1100" b="0" kern="0" spc="-3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dirty="0" err="1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비콘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탑재 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-&gt; </a:t>
                      </a: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비상상태 대비</a:t>
                      </a:r>
                      <a:endParaRPr kumimoji="0" lang="en-US" altLang="ko-KR" sz="1100" b="0" kern="0" spc="-30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인공지능</a:t>
                      </a:r>
                      <a:r>
                        <a:rPr kumimoji="0" lang="en-US" altLang="ko-KR" sz="1100" b="0" kern="0" spc="-3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(AI)</a:t>
                      </a:r>
                      <a:r>
                        <a:rPr kumimoji="0" lang="en-US" altLang="ko-KR" sz="1100" b="0" kern="0" spc="-30" baseline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kern="0" spc="-30" baseline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실종자 자동분석 기능 탑재</a:t>
                      </a:r>
                      <a:endParaRPr kumimoji="0" lang="en-US" altLang="ko-KR" sz="1100" b="0" kern="0" spc="-30" baseline="0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kern="0" spc="-30" baseline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LTE </a:t>
                      </a:r>
                      <a:r>
                        <a:rPr kumimoji="0" lang="ko-KR" altLang="en-US" sz="1100" b="0" kern="0" spc="-30" baseline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통신 모뎀 사용</a:t>
                      </a:r>
                      <a:endParaRPr kumimoji="0" lang="en-US" altLang="ko-KR" sz="1100" b="0" kern="0" spc="-30" baseline="0" dirty="0" smtClean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7313" marR="0" lvl="0" indent="-87313" algn="l" defTabSz="91421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Pct val="8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kern="0" spc="-30" baseline="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장애물 자동회피 기능 탑재</a:t>
                      </a:r>
                      <a:endParaRPr kumimoji="0" lang="en-US" altLang="ko-KR" sz="1100" b="0" kern="0" spc="-3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0316" marR="40316" marT="40316" marB="40316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68571182"/>
                  </a:ext>
                </a:extLst>
              </a:tr>
            </a:tbl>
          </a:graphicData>
        </a:graphic>
      </p:graphicFrame>
      <p:pic>
        <p:nvPicPr>
          <p:cNvPr id="11" name="그림 10" descr="Remocopter-900_경찰_0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832" y="1341432"/>
            <a:ext cx="138747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설명선 2 12"/>
          <p:cNvSpPr/>
          <p:nvPr/>
        </p:nvSpPr>
        <p:spPr>
          <a:xfrm rot="5400000">
            <a:off x="4133387" y="1909502"/>
            <a:ext cx="1923429" cy="2677296"/>
          </a:xfrm>
          <a:prstGeom prst="borderCallout2">
            <a:avLst>
              <a:gd name="adj1" fmla="val 49365"/>
              <a:gd name="adj2" fmla="val -346"/>
              <a:gd name="adj3" fmla="val 59729"/>
              <a:gd name="adj4" fmla="val -14112"/>
              <a:gd name="adj5" fmla="val 95925"/>
              <a:gd name="adj6" fmla="val -25589"/>
            </a:avLst>
          </a:prstGeom>
          <a:noFill/>
          <a:ln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426326" y="1641193"/>
            <a:ext cx="431800" cy="28892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pic>
        <p:nvPicPr>
          <p:cNvPr id="16" name="_x746224392" descr="EMB00000f7c1105">
            <a:extLst>
              <a:ext uri="{FF2B5EF4-FFF2-40B4-BE49-F238E27FC236}">
                <a16:creationId xmlns:a16="http://schemas.microsoft.com/office/drawing/2014/main" xmlns="" id="{FCF9CF6B-D470-4075-9910-4CCFAB82C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059" y="2415645"/>
            <a:ext cx="1754660" cy="91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068C04F-BBF2-4B07-979F-58E00C6F3B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7" b="4643"/>
          <a:stretch/>
        </p:blipFill>
        <p:spPr>
          <a:xfrm>
            <a:off x="3997851" y="3423223"/>
            <a:ext cx="2194499" cy="7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5448968" y="1276619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5448966" y="1276619"/>
            <a:ext cx="2441483" cy="30418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787393" y="4562947"/>
            <a:ext cx="4473485" cy="22937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2913180" y="4600458"/>
            <a:ext cx="4018048" cy="410165"/>
            <a:chOff x="5360893" y="4357178"/>
            <a:chExt cx="3550789" cy="410165"/>
          </a:xfrm>
        </p:grpSpPr>
        <p:sp>
          <p:nvSpPr>
            <p:cNvPr id="71" name="직사각형 70"/>
            <p:cNvSpPr/>
            <p:nvPr/>
          </p:nvSpPr>
          <p:spPr>
            <a:xfrm>
              <a:off x="5360893" y="4357178"/>
              <a:ext cx="149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61B3"/>
                  </a:solidFill>
                  <a:latin typeface="+mn-ea"/>
                  <a:cs typeface="Arial" panose="020B0604020202020204" pitchFamily="34" charset="0"/>
                </a:rPr>
                <a:t>Specifications</a:t>
              </a:r>
              <a:endParaRPr lang="ko-KR" altLang="en-US" b="1" dirty="0">
                <a:solidFill>
                  <a:srgbClr val="0061B3"/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5442619" y="4767343"/>
              <a:ext cx="3469063" cy="0"/>
            </a:xfrm>
            <a:prstGeom prst="line">
              <a:avLst/>
            </a:prstGeom>
            <a:ln w="12700" cap="flat">
              <a:solidFill>
                <a:srgbClr val="0061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801"/>
            <a:ext cx="2616451" cy="5575194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0" y="1270800"/>
            <a:ext cx="2616451" cy="12943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다목적 </a:t>
            </a:r>
            <a:r>
              <a:rPr lang="ko-KR" altLang="en-US" b="1" smtClean="0"/>
              <a:t>산업용 드론</a:t>
            </a:r>
            <a:r>
              <a:rPr lang="en-US" altLang="ko-KR" b="1" smtClean="0"/>
              <a:t> </a:t>
            </a:r>
            <a:r>
              <a:rPr lang="en-US" altLang="ko-KR" b="1" dirty="0" smtClean="0"/>
              <a:t>Remocopter-010(V)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8898" y="1442777"/>
            <a:ext cx="1891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20" dirty="0" smtClean="0">
                <a:solidFill>
                  <a:schemeClr val="bg1"/>
                </a:solidFill>
                <a:latin typeface="+mn-ea"/>
              </a:rPr>
              <a:t>Remocopter-010</a:t>
            </a:r>
            <a:endParaRPr lang="ko-KR" altLang="en-US" spc="-12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913178" y="5092461"/>
            <a:ext cx="103999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기체직경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이륙중량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비행시간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최대속도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운용거리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무선통신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장비구성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임무장비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적용분야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38560" y="5092461"/>
            <a:ext cx="361326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100" smtClean="0">
                <a:latin typeface="+mn-ea"/>
              </a:rPr>
              <a:t>1130mm X 1130mm X 600mm</a:t>
            </a:r>
            <a:endParaRPr lang="ko-KR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12kg</a:t>
            </a:r>
          </a:p>
          <a:p>
            <a:r>
              <a:rPr lang="en-US" altLang="ko-KR" sz="1100" dirty="0" smtClean="0">
                <a:latin typeface="+mn-ea"/>
              </a:rPr>
              <a:t>30</a:t>
            </a:r>
            <a:r>
              <a:rPr lang="ko-KR" altLang="ko-KR" sz="1100" dirty="0" smtClean="0">
                <a:latin typeface="+mn-ea"/>
              </a:rPr>
              <a:t>분 </a:t>
            </a:r>
            <a:r>
              <a:rPr lang="ko-KR" altLang="ko-KR" sz="1100" dirty="0">
                <a:latin typeface="+mn-ea"/>
              </a:rPr>
              <a:t>이상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60km/h</a:t>
            </a:r>
          </a:p>
          <a:p>
            <a:r>
              <a:rPr lang="en-US" altLang="ko-KR" sz="1100" dirty="0" smtClean="0">
                <a:latin typeface="+mn-ea"/>
              </a:rPr>
              <a:t>5km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LTE/</a:t>
            </a:r>
            <a:r>
              <a:rPr lang="ko-KR" altLang="en-US" sz="1100" dirty="0" smtClean="0">
                <a:latin typeface="+mn-ea"/>
              </a:rPr>
              <a:t>무인기전용 주파수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비행체 </a:t>
            </a:r>
            <a:r>
              <a:rPr lang="en-US" altLang="ko-KR" sz="1100" dirty="0" smtClean="0">
                <a:latin typeface="+mn-ea"/>
              </a:rPr>
              <a:t>/ </a:t>
            </a:r>
            <a:r>
              <a:rPr lang="ko-KR" altLang="en-US" sz="1100" dirty="0" smtClean="0">
                <a:latin typeface="+mn-ea"/>
              </a:rPr>
              <a:t>지상장비 </a:t>
            </a:r>
            <a:r>
              <a:rPr lang="en-US" altLang="ko-KR" sz="1100" dirty="0" smtClean="0">
                <a:latin typeface="+mn-ea"/>
              </a:rPr>
              <a:t>/ </a:t>
            </a:r>
            <a:r>
              <a:rPr lang="ko-KR" altLang="en-US" sz="1100" dirty="0" smtClean="0">
                <a:latin typeface="+mn-ea"/>
              </a:rPr>
              <a:t>임무장비</a:t>
            </a:r>
            <a:endParaRPr lang="en-US" altLang="ko-KR" sz="1100" dirty="0" smtClean="0">
              <a:latin typeface="+mn-ea"/>
            </a:endParaRPr>
          </a:p>
          <a:p>
            <a:r>
              <a:rPr lang="ko-KR" altLang="en-US" sz="1100" spc="-100" dirty="0" smtClean="0">
                <a:latin typeface="+mn-ea"/>
              </a:rPr>
              <a:t>영상안정화 </a:t>
            </a:r>
            <a:r>
              <a:rPr lang="en-US" altLang="ko-KR" sz="1100" spc="-100" dirty="0" smtClean="0">
                <a:latin typeface="+mn-ea"/>
              </a:rPr>
              <a:t>3</a:t>
            </a:r>
            <a:r>
              <a:rPr lang="ko-KR" altLang="en-US" sz="1100" spc="-100" dirty="0" smtClean="0">
                <a:latin typeface="+mn-ea"/>
              </a:rPr>
              <a:t>축 </a:t>
            </a:r>
            <a:r>
              <a:rPr lang="ko-KR" altLang="en-US" sz="1100" spc="-100" dirty="0" err="1" smtClean="0">
                <a:latin typeface="+mn-ea"/>
              </a:rPr>
              <a:t>짐벌</a:t>
            </a:r>
            <a:r>
              <a:rPr lang="en-US" altLang="ko-KR" sz="1100" dirty="0" smtClean="0">
                <a:latin typeface="+mn-ea"/>
              </a:rPr>
              <a:t>(EO/IR)</a:t>
            </a:r>
          </a:p>
          <a:p>
            <a:r>
              <a:rPr lang="en-US" altLang="ko-KR" sz="1100" spc="-100" smtClean="0">
                <a:latin typeface="+mn-ea"/>
              </a:rPr>
              <a:t>FHD </a:t>
            </a:r>
            <a:r>
              <a:rPr lang="en-US" altLang="ko-KR" sz="1100" spc="-100" dirty="0">
                <a:latin typeface="+mn-ea"/>
              </a:rPr>
              <a:t>30 </a:t>
            </a:r>
            <a:r>
              <a:rPr lang="ko-KR" altLang="en-US" sz="1100" spc="-100" dirty="0">
                <a:latin typeface="+mn-ea"/>
              </a:rPr>
              <a:t>프레임</a:t>
            </a:r>
            <a:r>
              <a:rPr lang="en-US" altLang="ko-KR" sz="1100" spc="-100" dirty="0">
                <a:latin typeface="+mn-ea"/>
              </a:rPr>
              <a:t>, VGA</a:t>
            </a:r>
            <a:r>
              <a:rPr lang="ko-KR" altLang="en-US" sz="1100" spc="-100" dirty="0">
                <a:latin typeface="+mn-ea"/>
              </a:rPr>
              <a:t>급 열화상 카메라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7394" y="1276619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110543" y="1276618"/>
            <a:ext cx="2441482" cy="30207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541" y="1276618"/>
            <a:ext cx="2441482" cy="302072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5448968" y="1276619"/>
            <a:ext cx="2441482" cy="452593"/>
          </a:xfrm>
          <a:prstGeom prst="rect">
            <a:avLst/>
          </a:prstGeom>
          <a:blipFill dpi="0" rotWithShape="1">
            <a:blip r:embed="rId6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자동 비행 </a:t>
            </a:r>
            <a:r>
              <a:rPr lang="en-US" altLang="ko-KR" sz="1400" b="1" spc="-120" dirty="0">
                <a:latin typeface="+mn-ea"/>
              </a:rPr>
              <a:t>(</a:t>
            </a:r>
            <a:r>
              <a:rPr lang="ko-KR" altLang="en-US" sz="1400" b="1" spc="-120" dirty="0" err="1">
                <a:latin typeface="+mn-ea"/>
              </a:rPr>
              <a:t>점항법</a:t>
            </a:r>
            <a:r>
              <a:rPr lang="en-US" altLang="ko-KR" sz="1400" b="1" spc="-120" dirty="0">
                <a:latin typeface="+mn-ea"/>
              </a:rPr>
              <a:t>)</a:t>
            </a:r>
            <a:endParaRPr lang="ko-KR" altLang="en-US" sz="1400" b="1" spc="-120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8" t="7737" r="25235" b="41347"/>
          <a:stretch/>
        </p:blipFill>
        <p:spPr>
          <a:xfrm>
            <a:off x="8110537" y="1587228"/>
            <a:ext cx="2441477" cy="1273667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8110543" y="1276619"/>
            <a:ext cx="2441482" cy="441670"/>
          </a:xfrm>
          <a:prstGeom prst="rect">
            <a:avLst/>
          </a:prstGeom>
          <a:blipFill dpi="0" rotWithShape="1">
            <a:blip r:embed="rId6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smtClean="0">
                <a:latin typeface="+mn-ea"/>
              </a:rPr>
              <a:t>임무장비 교체로 </a:t>
            </a:r>
            <a:r>
              <a:rPr lang="ko-KR" altLang="en-US" sz="1400" b="1" spc="-120" dirty="0">
                <a:latin typeface="+mn-ea"/>
              </a:rPr>
              <a:t>활용도 ↑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70" t="18388" r="16490" b="40872"/>
          <a:stretch/>
        </p:blipFill>
        <p:spPr>
          <a:xfrm>
            <a:off x="8110537" y="3038028"/>
            <a:ext cx="2441476" cy="1289528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8110539" y="2726971"/>
            <a:ext cx="2441474" cy="29847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alpha val="56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15875">
            <a:noFill/>
          </a:ln>
          <a:effectLst>
            <a:outerShdw dist="25400" dir="5400000" algn="t" rotWithShape="0">
              <a:srgbClr val="0061B2">
                <a:alpha val="70000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ko-KR" altLang="en-US" sz="1200" b="1" spc="-150" dirty="0">
                <a:solidFill>
                  <a:srgbClr val="0000FF"/>
                </a:solidFill>
                <a:latin typeface="+mn-ea"/>
              </a:rPr>
              <a:t>임무장비교체로 다양한 미션에 활용 가능</a:t>
            </a:r>
          </a:p>
        </p:txBody>
      </p:sp>
      <p:sp>
        <p:nvSpPr>
          <p:cNvPr id="10" name="이등변 삼각형 9"/>
          <p:cNvSpPr/>
          <p:nvPr/>
        </p:nvSpPr>
        <p:spPr>
          <a:xfrm rot="16834823">
            <a:off x="9198326" y="3053337"/>
            <a:ext cx="259744" cy="103618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rgbClr val="FFFF00">
                  <a:alpha val="0"/>
                </a:srgbClr>
              </a:gs>
            </a:gsLst>
            <a:lin ang="5400000" scaled="1"/>
          </a:gradFill>
          <a:ln w="6350">
            <a:gradFill>
              <a:gsLst>
                <a:gs pos="0">
                  <a:srgbClr val="FFFF00"/>
                </a:gs>
                <a:gs pos="100000">
                  <a:srgbClr val="FFFF00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/>
          <a:stretch/>
        </p:blipFill>
        <p:spPr>
          <a:xfrm>
            <a:off x="2787383" y="1661324"/>
            <a:ext cx="2441492" cy="259712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2512">
            <a:off x="3148154" y="2399142"/>
            <a:ext cx="568226" cy="282202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6017256" y="1738266"/>
            <a:ext cx="1361318" cy="2539496"/>
            <a:chOff x="4176303" y="1090162"/>
            <a:chExt cx="1791997" cy="4556185"/>
          </a:xfrm>
        </p:grpSpPr>
        <p:pic>
          <p:nvPicPr>
            <p:cNvPr id="34" name="Picture 2" descr="G:\!유콘시스템\제품사진,스펙\[1]RemoEye002\002B\사진자료\비행체 외\003gcs-300dpi_10cm6cm.png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303" y="1090162"/>
              <a:ext cx="1708573" cy="1468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그림 34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88476" y="4013917"/>
              <a:ext cx="1779824" cy="1632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그림 36"/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16362" y="2600768"/>
              <a:ext cx="1740020" cy="1312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8" name="직사각형 37"/>
          <p:cNvSpPr/>
          <p:nvPr/>
        </p:nvSpPr>
        <p:spPr>
          <a:xfrm>
            <a:off x="6953581" y="2338914"/>
            <a:ext cx="395526" cy="16927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GCS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30285" y="3140098"/>
            <a:ext cx="843762" cy="177995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Flight Status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521232" y="3933795"/>
            <a:ext cx="843762" cy="333034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+mn-ea"/>
              </a:rPr>
              <a:t>Mission Planning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80082" y="4573208"/>
            <a:ext cx="3067205" cy="228931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2787394" y="1276619"/>
            <a:ext cx="2441482" cy="434486"/>
          </a:xfrm>
          <a:prstGeom prst="rect">
            <a:avLst/>
          </a:prstGeom>
          <a:blipFill dpi="0" rotWithShape="1">
            <a:blip r:embed="rId6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실시간 영상 </a:t>
            </a:r>
            <a:r>
              <a:rPr lang="ko-KR" altLang="en-US" sz="1400" b="1" spc="-120" dirty="0" smtClean="0">
                <a:latin typeface="+mn-ea"/>
              </a:rPr>
              <a:t>송신기능</a:t>
            </a:r>
            <a:endParaRPr lang="ko-KR" altLang="en-US" sz="1400" b="1" spc="-120" dirty="0">
              <a:latin typeface="+mn-ea"/>
            </a:endParaRPr>
          </a:p>
        </p:txBody>
      </p:sp>
      <p:sp>
        <p:nvSpPr>
          <p:cNvPr id="43" name="슬라이드 번호 개체 틀 10"/>
          <p:cNvSpPr>
            <a:spLocks noGrp="1"/>
          </p:cNvSpPr>
          <p:nvPr>
            <p:ph type="sldNum" sz="quarter" idx="4"/>
          </p:nvPr>
        </p:nvSpPr>
        <p:spPr>
          <a:xfrm>
            <a:off x="9984508" y="146648"/>
            <a:ext cx="567465" cy="402483"/>
          </a:xfrm>
        </p:spPr>
        <p:txBody>
          <a:bodyPr/>
          <a:lstStyle/>
          <a:p>
            <a:fld id="{6A318737-B8A7-461C-BF19-9B6AC5418DCB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pic>
        <p:nvPicPr>
          <p:cNvPr id="45" name="그림 44">
            <a:hlinkClick r:id="rId16" action="ppaction://hlinkfile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41" y="1358723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4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968001" y="402484"/>
            <a:ext cx="9012762" cy="503290"/>
          </a:xfrm>
        </p:spPr>
        <p:txBody>
          <a:bodyPr/>
          <a:lstStyle/>
          <a:p>
            <a:r>
              <a:rPr lang="ko-KR" altLang="en-US" b="1" smtClean="0"/>
              <a:t>회사 제품과 사업 영역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01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7326"/>
            <a:ext cx="10691813" cy="586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3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8684644" y="1267565"/>
            <a:ext cx="1876434" cy="30780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8686987" y="1267566"/>
            <a:ext cx="1874091" cy="263111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6718493" y="1267566"/>
            <a:ext cx="1876434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6720835" y="1267566"/>
            <a:ext cx="1874091" cy="3078096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4759177" y="1267566"/>
            <a:ext cx="1876434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4753069" y="1267566"/>
            <a:ext cx="1878050" cy="3078096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2796447" y="1267566"/>
            <a:ext cx="1876434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2791411" y="1267566"/>
            <a:ext cx="1878050" cy="3078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9" y="1270799"/>
            <a:ext cx="2662514" cy="5589916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0" y="1270800"/>
            <a:ext cx="2679582" cy="12943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96447" y="4536088"/>
            <a:ext cx="3890682" cy="23024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주요시설 </a:t>
            </a:r>
            <a:r>
              <a:rPr lang="ko-KR" altLang="en-US" b="1" dirty="0" smtClean="0"/>
              <a:t>상시 감시용 </a:t>
            </a:r>
            <a:r>
              <a:rPr lang="ko-KR" altLang="en-US" b="1" dirty="0" err="1" smtClean="0"/>
              <a:t>드론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T(Tethered)-Rotor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18737-B8A7-461C-BF19-9B6AC5418DCB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33557" y="1442777"/>
            <a:ext cx="2089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20" dirty="0" smtClean="0">
                <a:solidFill>
                  <a:schemeClr val="bg1"/>
                </a:solidFill>
                <a:latin typeface="+mn-ea"/>
              </a:rPr>
              <a:t>T-Rotor</a:t>
            </a:r>
            <a:endParaRPr lang="ko-KR" altLang="en-US" spc="-12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2922230" y="4564249"/>
            <a:ext cx="3632479" cy="2323548"/>
            <a:chOff x="5360893" y="4357178"/>
            <a:chExt cx="3632479" cy="2323548"/>
          </a:xfrm>
        </p:grpSpPr>
        <p:sp>
          <p:nvSpPr>
            <p:cNvPr id="66" name="직사각형 65"/>
            <p:cNvSpPr/>
            <p:nvPr/>
          </p:nvSpPr>
          <p:spPr>
            <a:xfrm>
              <a:off x="5360895" y="4912550"/>
              <a:ext cx="983842" cy="1768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기체크기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이륙중량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운용시간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운용고도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장비구성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통신방법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임무장비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smtClean="0">
                  <a:solidFill>
                    <a:srgbClr val="0061B2"/>
                  </a:solidFill>
                  <a:latin typeface="+mn-ea"/>
                </a:rPr>
                <a:t>제한풍속</a:t>
              </a:r>
              <a:endParaRPr lang="en-US" altLang="ko-KR" sz="1100" b="1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smtClean="0">
                  <a:solidFill>
                    <a:srgbClr val="0061B2"/>
                  </a:solidFill>
                  <a:latin typeface="+mn-ea"/>
                </a:rPr>
                <a:t>적용분야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5360893" y="4357178"/>
              <a:ext cx="3558711" cy="437325"/>
              <a:chOff x="5360893" y="4357178"/>
              <a:chExt cx="3558711" cy="437325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5360893" y="4357178"/>
                <a:ext cx="16930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rgbClr val="0061B3"/>
                    </a:solidFill>
                    <a:latin typeface="+mn-ea"/>
                    <a:cs typeface="Arial" panose="020B0604020202020204" pitchFamily="34" charset="0"/>
                  </a:rPr>
                  <a:t>Specifications</a:t>
                </a:r>
                <a:endParaRPr lang="ko-KR" altLang="en-US" b="1" dirty="0">
                  <a:solidFill>
                    <a:srgbClr val="0061B3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98" name="직선 연결선 97"/>
              <p:cNvCxnSpPr/>
              <p:nvPr/>
            </p:nvCxnSpPr>
            <p:spPr>
              <a:xfrm>
                <a:off x="5450541" y="4794503"/>
                <a:ext cx="3469063" cy="0"/>
              </a:xfrm>
              <a:prstGeom prst="line">
                <a:avLst/>
              </a:prstGeom>
              <a:ln w="12700" cap="flat">
                <a:solidFill>
                  <a:srgbClr val="0061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직사각형 28"/>
            <p:cNvSpPr/>
            <p:nvPr/>
          </p:nvSpPr>
          <p:spPr>
            <a:xfrm>
              <a:off x="6086276" y="4912550"/>
              <a:ext cx="2907096" cy="17681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100" smtClean="0">
                  <a:latin typeface="+mn-ea"/>
                </a:rPr>
                <a:t>1200mm X 1200mm X 650mm</a:t>
              </a:r>
              <a:endParaRPr lang="en-US" altLang="ko-KR" sz="1100" dirty="0"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en-US" altLang="ko-KR" sz="1100" dirty="0">
                  <a:latin typeface="+mn-ea"/>
                </a:rPr>
                <a:t>20kg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1100" dirty="0">
                  <a:latin typeface="+mn-ea"/>
                </a:rPr>
                <a:t>24</a:t>
              </a:r>
              <a:r>
                <a:rPr lang="ko-KR" altLang="en-US" sz="1100" dirty="0">
                  <a:latin typeface="+mn-ea"/>
                </a:rPr>
                <a:t>시간 이상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1100" smtClean="0">
                  <a:latin typeface="+mn-ea"/>
                </a:rPr>
                <a:t>75m</a:t>
              </a:r>
              <a:endParaRPr lang="en-US" altLang="ko-KR" sz="1100" dirty="0"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dirty="0">
                  <a:latin typeface="+mn-ea"/>
                </a:rPr>
                <a:t>비행체 </a:t>
              </a:r>
              <a:r>
                <a:rPr lang="en-US" altLang="ko-KR" sz="1100" dirty="0">
                  <a:latin typeface="+mn-ea"/>
                </a:rPr>
                <a:t>/ </a:t>
              </a:r>
              <a:r>
                <a:rPr lang="ko-KR" altLang="en-US" sz="1100" dirty="0" err="1">
                  <a:latin typeface="+mn-ea"/>
                </a:rPr>
                <a:t>테더장비</a:t>
              </a:r>
              <a:r>
                <a:rPr lang="ko-KR" altLang="en-US" sz="1100" dirty="0">
                  <a:latin typeface="+mn-ea"/>
                </a:rPr>
                <a:t> </a:t>
              </a:r>
              <a:r>
                <a:rPr lang="en-US" altLang="ko-KR" sz="1100" dirty="0">
                  <a:latin typeface="+mn-ea"/>
                </a:rPr>
                <a:t>/ </a:t>
              </a:r>
              <a:r>
                <a:rPr lang="ko-KR" altLang="en-US" sz="1100" dirty="0">
                  <a:latin typeface="+mn-ea"/>
                </a:rPr>
                <a:t>임무장비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100" dirty="0">
                  <a:latin typeface="+mn-ea"/>
                </a:rPr>
                <a:t>유선통신 </a:t>
              </a:r>
              <a:r>
                <a:rPr lang="en-US" altLang="ko-KR" sz="1100" dirty="0">
                  <a:latin typeface="+mn-ea"/>
                </a:rPr>
                <a:t>(</a:t>
              </a:r>
              <a:r>
                <a:rPr lang="ko-KR" altLang="en-US" sz="1100" dirty="0">
                  <a:latin typeface="+mn-ea"/>
                </a:rPr>
                <a:t>비상 시 무선통신</a:t>
              </a:r>
              <a:r>
                <a:rPr lang="en-US" altLang="ko-KR" sz="1100" dirty="0">
                  <a:latin typeface="+mn-ea"/>
                </a:rPr>
                <a:t>)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100" dirty="0">
                  <a:latin typeface="+mn-ea"/>
                </a:rPr>
                <a:t>영상안정화 </a:t>
              </a:r>
              <a:r>
                <a:rPr lang="en-US" altLang="ko-KR" sz="1100" dirty="0">
                  <a:latin typeface="+mn-ea"/>
                </a:rPr>
                <a:t>3</a:t>
              </a:r>
              <a:r>
                <a:rPr lang="ko-KR" altLang="en-US" sz="1100" dirty="0">
                  <a:latin typeface="+mn-ea"/>
                </a:rPr>
                <a:t>축 </a:t>
              </a:r>
              <a:r>
                <a:rPr lang="ko-KR" altLang="en-US" sz="1100" dirty="0" err="1">
                  <a:latin typeface="+mn-ea"/>
                </a:rPr>
                <a:t>짐벌</a:t>
              </a:r>
              <a:r>
                <a:rPr lang="en-US" altLang="ko-KR" sz="1100" dirty="0">
                  <a:latin typeface="+mn-ea"/>
                </a:rPr>
                <a:t>(EO/IR)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1100" smtClean="0">
                  <a:latin typeface="+mn-ea"/>
                </a:rPr>
                <a:t>13m/s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100" smtClean="0">
                  <a:latin typeface="+mn-ea"/>
                </a:rPr>
                <a:t>주요시설 감시</a:t>
              </a:r>
              <a:r>
                <a:rPr lang="en-US" altLang="ko-KR" sz="1100" smtClean="0">
                  <a:latin typeface="+mn-ea"/>
                </a:rPr>
                <a:t>, </a:t>
              </a:r>
              <a:r>
                <a:rPr lang="ko-KR" altLang="en-US" sz="1100" smtClean="0">
                  <a:latin typeface="+mn-ea"/>
                </a:rPr>
                <a:t>통신중계</a:t>
              </a:r>
              <a:r>
                <a:rPr lang="en-US" altLang="ko-KR" sz="1100" smtClean="0">
                  <a:latin typeface="+mn-ea"/>
                </a:rPr>
                <a:t>, </a:t>
              </a:r>
              <a:r>
                <a:rPr lang="ko-KR" altLang="en-US" sz="1100" smtClean="0">
                  <a:latin typeface="+mn-ea"/>
                </a:rPr>
                <a:t>재난상황 중계 등</a:t>
              </a:r>
              <a:endParaRPr lang="en-US" altLang="ko-KR" sz="1100" dirty="0" smtClean="0">
                <a:latin typeface="+mn-ea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2796447" y="1267566"/>
            <a:ext cx="1876434" cy="543127"/>
          </a:xfrm>
          <a:prstGeom prst="rect">
            <a:avLst/>
          </a:prstGeom>
          <a:blipFill dpi="0" rotWithShape="1">
            <a:blip r:embed="rId5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300" b="1" spc="-120" dirty="0" smtClean="0">
                <a:latin typeface="+mn-ea"/>
              </a:rPr>
              <a:t>유선 </a:t>
            </a:r>
            <a:r>
              <a:rPr lang="ko-KR" altLang="en-US" sz="1300" b="1" spc="-120" dirty="0" err="1" smtClean="0">
                <a:latin typeface="+mn-ea"/>
              </a:rPr>
              <a:t>로터</a:t>
            </a:r>
            <a:r>
              <a:rPr lang="ko-KR" altLang="en-US" sz="1300" b="1" spc="-120" dirty="0" smtClean="0">
                <a:latin typeface="+mn-ea"/>
              </a:rPr>
              <a:t> 형태로</a:t>
            </a:r>
            <a:endParaRPr lang="en-US" altLang="ko-KR" sz="1300" b="1" spc="-120" dirty="0" smtClean="0">
              <a:latin typeface="+mn-ea"/>
            </a:endParaRPr>
          </a:p>
          <a:p>
            <a:pPr algn="ctr"/>
            <a:r>
              <a:rPr lang="ko-KR" altLang="en-US" sz="1300" b="1" spc="-120" dirty="0" smtClean="0">
                <a:latin typeface="+mn-ea"/>
              </a:rPr>
              <a:t>장기체공가능</a:t>
            </a:r>
            <a:endParaRPr lang="ko-KR" altLang="en-US" sz="1300" b="1" spc="-120" dirty="0"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759177" y="1267566"/>
            <a:ext cx="1876434" cy="543127"/>
          </a:xfrm>
          <a:prstGeom prst="rect">
            <a:avLst/>
          </a:prstGeom>
          <a:blipFill dpi="0" rotWithShape="1">
            <a:blip r:embed="rId5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300" b="1" spc="-120" dirty="0" smtClean="0">
                <a:latin typeface="+mn-ea"/>
              </a:rPr>
              <a:t> 고성능의 </a:t>
            </a:r>
            <a:r>
              <a:rPr lang="en-US" altLang="ko-KR" sz="1300" b="1" spc="-120" dirty="0" smtClean="0">
                <a:latin typeface="+mn-ea"/>
              </a:rPr>
              <a:t>Payload</a:t>
            </a:r>
          </a:p>
          <a:p>
            <a:pPr algn="ctr"/>
            <a:r>
              <a:rPr lang="ko-KR" altLang="en-US" sz="1300" b="1" spc="-70" dirty="0" smtClean="0">
                <a:latin typeface="+mn-ea"/>
              </a:rPr>
              <a:t>다양한 임무장비 부착가능</a:t>
            </a:r>
            <a:endParaRPr lang="ko-KR" altLang="en-US" sz="1300" b="1" spc="-70" dirty="0">
              <a:latin typeface="+mn-ea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718493" y="1267566"/>
            <a:ext cx="1876434" cy="543127"/>
          </a:xfrm>
          <a:prstGeom prst="rect">
            <a:avLst/>
          </a:prstGeom>
          <a:blipFill dpi="0" rotWithShape="1">
            <a:blip r:embed="rId5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300" b="1" spc="-120" dirty="0" smtClean="0">
                <a:latin typeface="+mn-ea"/>
              </a:rPr>
              <a:t>동력장치 및 운송장비</a:t>
            </a:r>
            <a:endParaRPr lang="ko-KR" altLang="en-US" sz="1300" b="1" spc="-120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684644" y="1267566"/>
            <a:ext cx="1876434" cy="543127"/>
          </a:xfrm>
          <a:prstGeom prst="rect">
            <a:avLst/>
          </a:prstGeom>
          <a:blipFill dpi="0" rotWithShape="1">
            <a:blip r:embed="rId5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300" b="1" spc="-120" dirty="0" smtClean="0">
                <a:latin typeface="+mn-ea"/>
              </a:rPr>
              <a:t>실시간 영상전송 및</a:t>
            </a:r>
            <a:endParaRPr lang="en-US" altLang="ko-KR" sz="1300" b="1" spc="-120" dirty="0" smtClean="0">
              <a:latin typeface="+mn-ea"/>
            </a:endParaRPr>
          </a:p>
          <a:p>
            <a:pPr algn="ctr"/>
            <a:r>
              <a:rPr lang="ko-KR" altLang="en-US" sz="1300" b="1" spc="-120" dirty="0" smtClean="0">
                <a:latin typeface="+mn-ea"/>
              </a:rPr>
              <a:t>간편한 조작</a:t>
            </a:r>
            <a:r>
              <a:rPr lang="en-US" altLang="ko-KR" sz="1300" b="1" spc="-120" dirty="0" smtClean="0">
                <a:latin typeface="+mn-ea"/>
              </a:rPr>
              <a:t>/</a:t>
            </a:r>
            <a:r>
              <a:rPr lang="ko-KR" altLang="en-US" sz="1300" b="1" spc="-120" dirty="0" smtClean="0">
                <a:latin typeface="+mn-ea"/>
              </a:rPr>
              <a:t>운용</a:t>
            </a:r>
            <a:endParaRPr lang="ko-KR" altLang="en-US" sz="1300" b="1" spc="-12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787499" y="1997478"/>
            <a:ext cx="1652932" cy="1904213"/>
            <a:chOff x="1237759" y="1092939"/>
            <a:chExt cx="2456055" cy="2829427"/>
          </a:xfrm>
        </p:grpSpPr>
        <p:grpSp>
          <p:nvGrpSpPr>
            <p:cNvPr id="31" name="그룹 30"/>
            <p:cNvGrpSpPr/>
            <p:nvPr/>
          </p:nvGrpSpPr>
          <p:grpSpPr>
            <a:xfrm>
              <a:off x="1237759" y="1092939"/>
              <a:ext cx="2456055" cy="2827212"/>
              <a:chOff x="4876379" y="687204"/>
              <a:chExt cx="3842314" cy="4207180"/>
            </a:xfrm>
          </p:grpSpPr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379" y="2670875"/>
                <a:ext cx="3341544" cy="2223509"/>
              </a:xfrm>
              <a:prstGeom prst="rect">
                <a:avLst/>
              </a:prstGeom>
            </p:spPr>
          </p:pic>
          <p:pic>
            <p:nvPicPr>
              <p:cNvPr id="39" name="그림 38" descr="티로차1-2.png"/>
              <p:cNvPicPr>
                <a:picLocks noChangeAspect="1"/>
              </p:cNvPicPr>
              <p:nvPr/>
            </p:nvPicPr>
            <p:blipFill rotWithShape="1">
              <a:blip r:embed="rId7" cstate="print"/>
              <a:srcRect t="31930" b="44563"/>
              <a:stretch/>
            </p:blipFill>
            <p:spPr>
              <a:xfrm>
                <a:off x="5922273" y="1615917"/>
                <a:ext cx="2750720" cy="47171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7736" y="687204"/>
                <a:ext cx="2800957" cy="1426662"/>
              </a:xfrm>
              <a:prstGeom prst="rect">
                <a:avLst/>
              </a:prstGeom>
            </p:spPr>
          </p:pic>
          <p:pic>
            <p:nvPicPr>
              <p:cNvPr id="41" name="그림 40" descr="티로차1-2.png"/>
              <p:cNvPicPr>
                <a:picLocks noChangeAspect="1"/>
              </p:cNvPicPr>
              <p:nvPr/>
            </p:nvPicPr>
            <p:blipFill rotWithShape="1">
              <a:blip r:embed="rId9" cstate="print"/>
              <a:srcRect t="31930" b="44563"/>
              <a:stretch/>
            </p:blipFill>
            <p:spPr>
              <a:xfrm>
                <a:off x="5924869" y="2053913"/>
                <a:ext cx="2750720" cy="7416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3668" y="3100233"/>
              <a:ext cx="892047" cy="593580"/>
            </a:xfrm>
            <a:prstGeom prst="rect">
              <a:avLst/>
            </a:prstGeom>
          </p:spPr>
        </p:pic>
        <p:pic>
          <p:nvPicPr>
            <p:cNvPr id="33" name="그림 32" descr="g_a08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1472407">
              <a:off x="1866018" y="2460230"/>
              <a:ext cx="753799" cy="361565"/>
            </a:xfrm>
            <a:prstGeom prst="rect">
              <a:avLst/>
            </a:prstGeom>
          </p:spPr>
        </p:pic>
        <p:pic>
          <p:nvPicPr>
            <p:cNvPr id="34" name="그림 33" descr="g_a08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0508473">
              <a:off x="2771364" y="1382868"/>
              <a:ext cx="753799" cy="361565"/>
            </a:xfrm>
            <a:prstGeom prst="rect">
              <a:avLst/>
            </a:prstGeom>
          </p:spPr>
        </p:pic>
        <p:pic>
          <p:nvPicPr>
            <p:cNvPr id="35" name="그림 34" descr="g_a08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5161314" flipH="1">
              <a:off x="3015246" y="3545474"/>
              <a:ext cx="536500" cy="217284"/>
            </a:xfrm>
            <a:prstGeom prst="rect">
              <a:avLst/>
            </a:prstGeom>
          </p:spPr>
        </p:pic>
        <p:pic>
          <p:nvPicPr>
            <p:cNvPr id="36" name="그림 35" descr="g_a08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0600653">
              <a:off x="2689885" y="2098090"/>
              <a:ext cx="753799" cy="361565"/>
            </a:xfrm>
            <a:prstGeom prst="rect">
              <a:avLst/>
            </a:prstGeom>
          </p:spPr>
        </p:pic>
        <p:pic>
          <p:nvPicPr>
            <p:cNvPr id="37" name="그림 36" descr="g_a08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368382" flipV="1">
              <a:off x="1422046" y="3180607"/>
              <a:ext cx="753799" cy="369611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635374" y="1939843"/>
            <a:ext cx="2271415" cy="1192656"/>
            <a:chOff x="5333823" y="1554556"/>
            <a:chExt cx="2572142" cy="1310115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3823" y="1554556"/>
              <a:ext cx="2572142" cy="1310115"/>
            </a:xfrm>
            <a:prstGeom prst="rect">
              <a:avLst/>
            </a:prstGeom>
          </p:spPr>
        </p:pic>
        <p:pic>
          <p:nvPicPr>
            <p:cNvPr id="63" name="그림 62" descr="g_a08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101368">
              <a:off x="6295341" y="2176510"/>
              <a:ext cx="745863" cy="357759"/>
            </a:xfrm>
            <a:prstGeom prst="rect">
              <a:avLst/>
            </a:prstGeom>
          </p:spPr>
        </p:pic>
        <p:pic>
          <p:nvPicPr>
            <p:cNvPr id="90" name="그림 89" descr="g_a08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9114173" flipH="1">
              <a:off x="5788619" y="2215066"/>
              <a:ext cx="745863" cy="357759"/>
            </a:xfrm>
            <a:prstGeom prst="rect">
              <a:avLst/>
            </a:prstGeom>
          </p:spPr>
        </p:pic>
      </p:grp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9"/>
          <a:stretch/>
        </p:blipFill>
        <p:spPr>
          <a:xfrm>
            <a:off x="6789815" y="1828916"/>
            <a:ext cx="1693282" cy="156756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817732" y="3186821"/>
            <a:ext cx="1680297" cy="1129994"/>
            <a:chOff x="6641370" y="2759224"/>
            <a:chExt cx="2664183" cy="1365228"/>
          </a:xfrm>
        </p:grpSpPr>
        <p:pic>
          <p:nvPicPr>
            <p:cNvPr id="74" name="_x357324016" descr="EMB00000f5c72da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235" y="2759224"/>
              <a:ext cx="1318365" cy="909460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_x357324096" descr="EMB00000f5c72d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601" y="2759225"/>
              <a:ext cx="1341952" cy="909460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_x356423968" descr="EMB00000f5c72e3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5" t="16368" r="7457" b="20547"/>
            <a:stretch/>
          </p:blipFill>
          <p:spPr bwMode="auto">
            <a:xfrm>
              <a:off x="6641370" y="3666570"/>
              <a:ext cx="1322230" cy="457882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_x356423888" descr="EMB00000f5c72e0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8" t="30708" r="925" b="25325"/>
            <a:stretch/>
          </p:blipFill>
          <p:spPr bwMode="auto">
            <a:xfrm>
              <a:off x="7963600" y="3664718"/>
              <a:ext cx="1341952" cy="459734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326" y="1625075"/>
            <a:ext cx="1933467" cy="1326353"/>
          </a:xfrm>
          <a:prstGeom prst="rect">
            <a:avLst/>
          </a:prstGeom>
        </p:spPr>
      </p:pic>
      <p:pic>
        <p:nvPicPr>
          <p:cNvPr id="80" name="그림 79" descr="티로터 화면.jpg"/>
          <p:cNvPicPr>
            <a:picLocks noChangeAspect="1"/>
          </p:cNvPicPr>
          <p:nvPr/>
        </p:nvPicPr>
        <p:blipFill rotWithShape="1">
          <a:blip r:embed="rId22" cstate="print"/>
          <a:srcRect l="1775" t="59003" r="2486" b="13606"/>
          <a:stretch/>
        </p:blipFill>
        <p:spPr>
          <a:xfrm>
            <a:off x="9424238" y="2093876"/>
            <a:ext cx="462019" cy="298976"/>
          </a:xfrm>
          <a:prstGeom prst="rect">
            <a:avLst/>
          </a:prstGeom>
        </p:spPr>
      </p:pic>
      <p:pic>
        <p:nvPicPr>
          <p:cNvPr id="81" name="그림 80" descr="티로터 화면.jpg"/>
          <p:cNvPicPr>
            <a:picLocks noChangeAspect="1"/>
          </p:cNvPicPr>
          <p:nvPr/>
        </p:nvPicPr>
        <p:blipFill rotWithShape="1">
          <a:blip r:embed="rId23" cstate="print"/>
          <a:srcRect l="2672" t="39358" r="51782" b="42764"/>
          <a:stretch/>
        </p:blipFill>
        <p:spPr>
          <a:xfrm>
            <a:off x="9898153" y="2139164"/>
            <a:ext cx="212330" cy="171135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4268849" y="2202747"/>
            <a:ext cx="4732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spc="-150" dirty="0" smtClean="0">
                <a:latin typeface="+mn-ea"/>
              </a:rPr>
              <a:t>비행체</a:t>
            </a:r>
            <a:endParaRPr lang="ko-KR" altLang="en-US" sz="900" b="1" spc="-150" dirty="0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90248" y="2805951"/>
            <a:ext cx="47320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spc="-150" dirty="0" smtClean="0">
                <a:latin typeface="+mn-ea"/>
              </a:rPr>
              <a:t>케이블</a:t>
            </a:r>
            <a:endParaRPr lang="ko-KR" altLang="en-US" sz="900" b="1" spc="-150" dirty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715242" y="2666746"/>
            <a:ext cx="6655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spc="-150" dirty="0" smtClean="0">
                <a:latin typeface="+mn-ea"/>
              </a:rPr>
              <a:t>케이블장비</a:t>
            </a:r>
            <a:endParaRPr lang="ko-KR" altLang="en-US" sz="900" b="1" spc="-150" dirty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642771" y="3722773"/>
            <a:ext cx="5693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900" b="1" spc="-150" dirty="0" smtClean="0">
                <a:latin typeface="+mn-ea"/>
              </a:rPr>
              <a:t>트레일러</a:t>
            </a:r>
            <a:endParaRPr lang="ko-KR" altLang="en-US" sz="900" b="1" spc="-150" dirty="0"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116363" y="3886357"/>
            <a:ext cx="4074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 smtClean="0">
                <a:latin typeface="+mn-ea"/>
              </a:rPr>
              <a:t>GCS</a:t>
            </a:r>
            <a:endParaRPr lang="ko-KR" altLang="en-US" sz="900" b="1" dirty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002949" y="3248463"/>
            <a:ext cx="1373859" cy="865656"/>
            <a:chOff x="4902555" y="3325732"/>
            <a:chExt cx="1373859" cy="865656"/>
          </a:xfrm>
        </p:grpSpPr>
        <p:sp>
          <p:nvSpPr>
            <p:cNvPr id="83" name="타원 82"/>
            <p:cNvSpPr/>
            <p:nvPr/>
          </p:nvSpPr>
          <p:spPr>
            <a:xfrm>
              <a:off x="4902555" y="3325732"/>
              <a:ext cx="645459" cy="645459"/>
            </a:xfrm>
            <a:prstGeom prst="ellipse">
              <a:avLst/>
            </a:prstGeom>
            <a:solidFill>
              <a:schemeClr val="bg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4" name="타원 83"/>
            <p:cNvSpPr/>
            <p:nvPr/>
          </p:nvSpPr>
          <p:spPr>
            <a:xfrm>
              <a:off x="5620900" y="3325732"/>
              <a:ext cx="645459" cy="645459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0061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5" name="타원 84"/>
            <p:cNvSpPr/>
            <p:nvPr/>
          </p:nvSpPr>
          <p:spPr>
            <a:xfrm>
              <a:off x="4902555" y="3325732"/>
              <a:ext cx="645459" cy="645459"/>
            </a:xfrm>
            <a:prstGeom prst="ellipse">
              <a:avLst/>
            </a:prstGeom>
            <a:noFill/>
            <a:ln w="31750">
              <a:solidFill>
                <a:srgbClr val="0061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2287" y="3408590"/>
              <a:ext cx="385995" cy="502691"/>
            </a:xfrm>
            <a:prstGeom prst="rect">
              <a:avLst/>
            </a:prstGeom>
          </p:spPr>
        </p:pic>
        <p:sp>
          <p:nvSpPr>
            <p:cNvPr id="88" name="직사각형 87"/>
            <p:cNvSpPr/>
            <p:nvPr/>
          </p:nvSpPr>
          <p:spPr>
            <a:xfrm>
              <a:off x="4954507" y="3960556"/>
              <a:ext cx="49885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+mn-ea"/>
                </a:rPr>
                <a:t>EO/IR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610847" y="3960556"/>
              <a:ext cx="66556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b="1" spc="-150" dirty="0" smtClean="0">
                  <a:latin typeface="+mn-ea"/>
                </a:rPr>
                <a:t>통신중계기</a:t>
              </a:r>
              <a:endParaRPr lang="ko-KR" altLang="en-US" sz="900" b="1" spc="-150" dirty="0">
                <a:latin typeface="+mn-ea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75" y="3390059"/>
            <a:ext cx="398896" cy="398896"/>
          </a:xfrm>
          <a:prstGeom prst="rect">
            <a:avLst/>
          </a:prstGeom>
        </p:spPr>
      </p:pic>
      <p:pic>
        <p:nvPicPr>
          <p:cNvPr id="82" name="그림 81"/>
          <p:cNvPicPr/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2" t="34405" r="26297" b="26481"/>
          <a:stretch/>
        </p:blipFill>
        <p:spPr>
          <a:xfrm>
            <a:off x="8691327" y="3069264"/>
            <a:ext cx="1865014" cy="1131543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>
            <a:off x="8718487" y="2616451"/>
            <a:ext cx="470780" cy="4707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10121774" y="2598344"/>
            <a:ext cx="443620" cy="4798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 descr="티로터 화면.jpg"/>
          <p:cNvPicPr>
            <a:picLocks noChangeAspect="1"/>
          </p:cNvPicPr>
          <p:nvPr/>
        </p:nvPicPr>
        <p:blipFill rotWithShape="1">
          <a:blip r:embed="rId28" cstate="print"/>
          <a:srcRect l="1775" t="59003" r="2486" b="13606"/>
          <a:stretch/>
        </p:blipFill>
        <p:spPr>
          <a:xfrm>
            <a:off x="9148051" y="3107865"/>
            <a:ext cx="955617" cy="66743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826313" y="4534910"/>
            <a:ext cx="3684760" cy="2309510"/>
          </a:xfrm>
          <a:prstGeom prst="rect">
            <a:avLst/>
          </a:prstGeom>
        </p:spPr>
      </p:pic>
      <p:pic>
        <p:nvPicPr>
          <p:cNvPr id="78" name="그림 77">
            <a:hlinkClick r:id="rId30" action="ppaction://hlinkfile"/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23" y="1297459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34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805500" y="1285672"/>
            <a:ext cx="2441482" cy="3133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8" r="21027"/>
          <a:stretch/>
        </p:blipFill>
        <p:spPr>
          <a:xfrm>
            <a:off x="2805491" y="1670377"/>
            <a:ext cx="2441483" cy="2675285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5467074" y="1285672"/>
            <a:ext cx="2441482" cy="3133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20">
              <a:solidFill>
                <a:srgbClr val="004580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467067" y="1670378"/>
            <a:ext cx="2441486" cy="2675286"/>
            <a:chOff x="4848277" y="1308460"/>
            <a:chExt cx="4229106" cy="38912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283" y="1308460"/>
              <a:ext cx="4229100" cy="192307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7" r="6064"/>
            <a:stretch/>
          </p:blipFill>
          <p:spPr>
            <a:xfrm>
              <a:off x="4848277" y="3228836"/>
              <a:ext cx="4229106" cy="1970832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0" y="1270799"/>
            <a:ext cx="2689676" cy="5589916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81069" y="1270800"/>
            <a:ext cx="2339786" cy="12943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05500" y="4599452"/>
            <a:ext cx="3890682" cy="22300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농업용 방제</a:t>
            </a:r>
            <a:r>
              <a:rPr lang="en-US" altLang="ko-KR" b="1" dirty="0"/>
              <a:t>, </a:t>
            </a:r>
            <a:r>
              <a:rPr lang="ko-KR" altLang="en-US" b="1" dirty="0" err="1"/>
              <a:t>입제</a:t>
            </a:r>
            <a:r>
              <a:rPr lang="ko-KR" altLang="en-US" b="1" dirty="0"/>
              <a:t> 살포 </a:t>
            </a:r>
            <a:r>
              <a:rPr lang="ko-KR" altLang="en-US" b="1" dirty="0" err="1" smtClean="0"/>
              <a:t>드론</a:t>
            </a:r>
            <a:r>
              <a:rPr lang="en-US" altLang="ko-KR" b="1" dirty="0" smtClean="0"/>
              <a:t>  RemoFarm-10A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18737-B8A7-461C-BF19-9B6AC5418DCB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90320" y="1331823"/>
            <a:ext cx="208933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20" dirty="0" smtClean="0">
                <a:solidFill>
                  <a:schemeClr val="bg1"/>
                </a:solidFill>
                <a:latin typeface="+mn-ea"/>
              </a:rPr>
              <a:t>RemoFarm-10A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spc="-120" baseline="300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000" b="1" spc="-120" baseline="30000" dirty="0" smtClean="0">
                <a:solidFill>
                  <a:schemeClr val="bg1"/>
                </a:solidFill>
                <a:latin typeface="+mn-ea"/>
              </a:rPr>
              <a:t>보급형</a:t>
            </a:r>
            <a:r>
              <a:rPr lang="en-US" altLang="ko-KR" sz="2000" b="1" spc="-120" baseline="30000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000" spc="-120" baseline="30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2931283" y="4627622"/>
            <a:ext cx="3558711" cy="2121571"/>
            <a:chOff x="5360893" y="4148948"/>
            <a:chExt cx="3558711" cy="2121571"/>
          </a:xfrm>
        </p:grpSpPr>
        <p:sp>
          <p:nvSpPr>
            <p:cNvPr id="66" name="직사각형 65"/>
            <p:cNvSpPr/>
            <p:nvPr/>
          </p:nvSpPr>
          <p:spPr>
            <a:xfrm>
              <a:off x="5360895" y="4704321"/>
              <a:ext cx="983842" cy="1566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이륙중량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자체중량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비행시간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비행속도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비행고도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살포 폭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살포면적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100" b="1" dirty="0" smtClean="0">
                  <a:solidFill>
                    <a:srgbClr val="0061B2"/>
                  </a:solidFill>
                  <a:latin typeface="+mn-ea"/>
                </a:rPr>
                <a:t>조종기</a:t>
              </a:r>
              <a:endParaRPr lang="en-US" altLang="ko-KR" sz="1100" b="1" dirty="0" smtClean="0">
                <a:solidFill>
                  <a:srgbClr val="0061B2"/>
                </a:solidFill>
                <a:latin typeface="+mn-ea"/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5360893" y="4148948"/>
              <a:ext cx="3558711" cy="401112"/>
              <a:chOff x="5360893" y="4148948"/>
              <a:chExt cx="3558711" cy="401112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5360893" y="4148948"/>
                <a:ext cx="16930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rgbClr val="0061B3"/>
                    </a:solidFill>
                    <a:latin typeface="+mn-ea"/>
                    <a:cs typeface="Arial" panose="020B0604020202020204" pitchFamily="34" charset="0"/>
                  </a:rPr>
                  <a:t>Specifications</a:t>
                </a:r>
                <a:endParaRPr lang="ko-KR" altLang="en-US" b="1" dirty="0">
                  <a:solidFill>
                    <a:srgbClr val="0061B3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98" name="직선 연결선 97"/>
              <p:cNvCxnSpPr/>
              <p:nvPr/>
            </p:nvCxnSpPr>
            <p:spPr>
              <a:xfrm>
                <a:off x="5450541" y="4550060"/>
                <a:ext cx="3469063" cy="0"/>
              </a:xfrm>
              <a:prstGeom prst="line">
                <a:avLst/>
              </a:prstGeom>
              <a:ln w="12700" cap="flat">
                <a:solidFill>
                  <a:srgbClr val="0061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직사각형 28"/>
            <p:cNvSpPr/>
            <p:nvPr/>
          </p:nvSpPr>
          <p:spPr>
            <a:xfrm>
              <a:off x="6086276" y="4704321"/>
              <a:ext cx="1961721" cy="15661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1100" dirty="0">
                  <a:latin typeface="+mn-ea"/>
                </a:rPr>
                <a:t>25kg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1100" dirty="0">
                  <a:latin typeface="+mn-ea"/>
                </a:rPr>
                <a:t>15kg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100" dirty="0">
                  <a:latin typeface="+mn-ea"/>
                </a:rPr>
                <a:t>최대 </a:t>
              </a:r>
              <a:r>
                <a:rPr lang="en-US" altLang="ko-KR" sz="1100" dirty="0">
                  <a:latin typeface="+mn-ea"/>
                </a:rPr>
                <a:t>15</a:t>
              </a:r>
              <a:r>
                <a:rPr lang="ko-KR" altLang="en-US" sz="1100" dirty="0">
                  <a:latin typeface="+mn-ea"/>
                </a:rPr>
                <a:t>분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1100" dirty="0">
                  <a:latin typeface="+mn-ea"/>
                </a:rPr>
                <a:t>20km/h </a:t>
              </a:r>
              <a:r>
                <a:rPr lang="ko-KR" altLang="en-US" sz="1100" dirty="0">
                  <a:latin typeface="+mn-ea"/>
                </a:rPr>
                <a:t>이하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1100" dirty="0">
                  <a:latin typeface="+mn-ea"/>
                </a:rPr>
                <a:t>3m ~ 5m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1100" dirty="0">
                  <a:latin typeface="+mn-ea"/>
                </a:rPr>
                <a:t>4m ~ 5m</a:t>
              </a:r>
            </a:p>
            <a:p>
              <a:pPr>
                <a:lnSpc>
                  <a:spcPct val="110000"/>
                </a:lnSpc>
              </a:pPr>
              <a:r>
                <a:rPr lang="en-US" altLang="ko-KR" sz="1100" dirty="0">
                  <a:latin typeface="+mn-ea"/>
                </a:rPr>
                <a:t>10L, 1ha ~ 1.3ha</a:t>
              </a:r>
            </a:p>
            <a:p>
              <a:pPr>
                <a:lnSpc>
                  <a:spcPct val="110000"/>
                </a:lnSpc>
              </a:pPr>
              <a:r>
                <a:rPr lang="ko-KR" altLang="en-US" sz="1100" dirty="0">
                  <a:latin typeface="+mn-ea"/>
                </a:rPr>
                <a:t>상용 조종기</a:t>
              </a:r>
              <a:r>
                <a:rPr lang="en-US" altLang="ko-KR" sz="1100" dirty="0">
                  <a:latin typeface="+mn-ea"/>
                </a:rPr>
                <a:t>(</a:t>
              </a:r>
              <a:r>
                <a:rPr lang="ko-KR" altLang="en-US" sz="1100" dirty="0">
                  <a:latin typeface="+mn-ea"/>
                </a:rPr>
                <a:t>모드 </a:t>
              </a:r>
              <a:r>
                <a:rPr lang="en-US" altLang="ko-KR" sz="1100" dirty="0">
                  <a:latin typeface="+mn-ea"/>
                </a:rPr>
                <a:t>½)</a:t>
              </a:r>
              <a:endParaRPr lang="en-US" altLang="ko-KR" sz="1100" dirty="0" smtClean="0">
                <a:latin typeface="+mn-ea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5467074" y="1285673"/>
            <a:ext cx="2441482" cy="458150"/>
          </a:xfrm>
          <a:prstGeom prst="rect">
            <a:avLst/>
          </a:prstGeom>
          <a:blipFill dpi="0" rotWithShape="1">
            <a:blip r:embed="rId7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smtClean="0">
                <a:latin typeface="+mn-ea"/>
              </a:rPr>
              <a:t>자동임무수행 기능</a:t>
            </a:r>
            <a:endParaRPr lang="ko-KR" altLang="en-US" sz="1400" b="1" spc="-120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128649" y="1285672"/>
            <a:ext cx="2441482" cy="3133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20">
              <a:solidFill>
                <a:srgbClr val="004580"/>
              </a:solidFill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128638" y="1670377"/>
            <a:ext cx="2441486" cy="2675285"/>
            <a:chOff x="5295053" y="1960089"/>
            <a:chExt cx="2441486" cy="2246414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" contras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053" y="1960089"/>
              <a:ext cx="2441486" cy="113105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8000" contras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06"/>
            <a:stretch/>
          </p:blipFill>
          <p:spPr>
            <a:xfrm>
              <a:off x="5295053" y="3077737"/>
              <a:ext cx="2441486" cy="1128766"/>
            </a:xfrm>
            <a:prstGeom prst="rect">
              <a:avLst/>
            </a:prstGeom>
          </p:spPr>
        </p:pic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80" y="3603279"/>
            <a:ext cx="701648" cy="6233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1" name="직사각형 50"/>
          <p:cNvSpPr/>
          <p:nvPr/>
        </p:nvSpPr>
        <p:spPr>
          <a:xfrm>
            <a:off x="8128649" y="1285673"/>
            <a:ext cx="2441482" cy="458150"/>
          </a:xfrm>
          <a:prstGeom prst="rect">
            <a:avLst/>
          </a:prstGeom>
          <a:blipFill dpi="0" rotWithShape="1">
            <a:blip r:embed="rId7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국산화 </a:t>
            </a:r>
            <a:r>
              <a:rPr lang="ko-KR" altLang="en-US" sz="1400" b="1" spc="-120" dirty="0" smtClean="0">
                <a:latin typeface="+mn-ea"/>
              </a:rPr>
              <a:t>장비</a:t>
            </a:r>
            <a:r>
              <a:rPr lang="en-US" altLang="ko-KR" sz="1400" b="1" spc="-120" dirty="0" smtClean="0">
                <a:latin typeface="+mn-ea"/>
              </a:rPr>
              <a:t>, </a:t>
            </a:r>
            <a:r>
              <a:rPr lang="ko-KR" altLang="en-US" sz="1400" b="1" spc="-120" dirty="0" smtClean="0">
                <a:latin typeface="+mn-ea"/>
              </a:rPr>
              <a:t>신속한 </a:t>
            </a:r>
            <a:r>
              <a:rPr lang="en-US" altLang="ko-KR" sz="1400" b="1" spc="-120" dirty="0">
                <a:latin typeface="+mn-ea"/>
              </a:rPr>
              <a:t>A/S</a:t>
            </a:r>
            <a:endParaRPr lang="ko-KR" altLang="en-US" sz="1400" b="1" spc="-120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805500" y="1285673"/>
            <a:ext cx="2441482" cy="458150"/>
          </a:xfrm>
          <a:prstGeom prst="rect">
            <a:avLst/>
          </a:prstGeom>
          <a:blipFill dpi="0" rotWithShape="1">
            <a:blip r:embed="rId7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spc="-120" dirty="0">
                <a:latin typeface="+mn-ea"/>
              </a:rPr>
              <a:t>10</a:t>
            </a:r>
            <a:r>
              <a:rPr lang="ko-KR" altLang="en-US" sz="1400" b="1" spc="-120" dirty="0">
                <a:latin typeface="+mn-ea"/>
              </a:rPr>
              <a:t>분에 </a:t>
            </a:r>
            <a:r>
              <a:rPr lang="en-US" altLang="ko-KR" sz="1400" b="1" spc="-120" dirty="0">
                <a:latin typeface="+mn-ea"/>
              </a:rPr>
              <a:t>3000</a:t>
            </a:r>
            <a:r>
              <a:rPr lang="ko-KR" altLang="en-US" sz="1400" b="1" spc="-120" dirty="0">
                <a:latin typeface="+mn-ea"/>
              </a:rPr>
              <a:t>평 </a:t>
            </a:r>
            <a:r>
              <a:rPr lang="ko-KR" altLang="en-US" sz="1400" b="1" spc="-120" dirty="0" smtClean="0">
                <a:latin typeface="+mn-ea"/>
              </a:rPr>
              <a:t>방제성능</a:t>
            </a:r>
            <a:endParaRPr lang="ko-KR" altLang="en-US" sz="1400" b="1" spc="-120" dirty="0"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38419" y="4595734"/>
            <a:ext cx="3636029" cy="2257740"/>
          </a:xfrm>
          <a:prstGeom prst="rect">
            <a:avLst/>
          </a:prstGeom>
        </p:spPr>
      </p:pic>
      <p:pic>
        <p:nvPicPr>
          <p:cNvPr id="30" name="그림 29">
            <a:hlinkClick r:id="rId14" action="ppaction://hlinkfile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23" y="1297459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51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800"/>
            <a:ext cx="2670772" cy="5589916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0" y="1270800"/>
            <a:ext cx="2665958" cy="12943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accent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장기체공 </a:t>
            </a:r>
            <a:r>
              <a:rPr lang="ko-KR" altLang="en-US" b="1" dirty="0"/>
              <a:t>유</a:t>
            </a:r>
            <a:r>
              <a:rPr lang="en-US" altLang="ko-KR" b="1" dirty="0"/>
              <a:t>·</a:t>
            </a:r>
            <a:r>
              <a:rPr lang="ko-KR" altLang="en-US" b="1" dirty="0"/>
              <a:t>무인 </a:t>
            </a:r>
            <a:r>
              <a:rPr lang="ko-KR" altLang="en-US" b="1" dirty="0" smtClean="0"/>
              <a:t>복합항공기  </a:t>
            </a:r>
            <a:r>
              <a:rPr lang="en-US" altLang="ko-KR" b="1" dirty="0" smtClean="0"/>
              <a:t>OPV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18737-B8A7-461C-BF19-9B6AC5418DCB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" y="1442777"/>
            <a:ext cx="234141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20" dirty="0" smtClean="0">
                <a:solidFill>
                  <a:schemeClr val="bg1"/>
                </a:solidFill>
                <a:latin typeface="+mn-ea"/>
              </a:rPr>
              <a:t>유</a:t>
            </a:r>
            <a:r>
              <a:rPr lang="en-US" altLang="ko-KR" b="1" spc="-120" dirty="0" smtClean="0">
                <a:solidFill>
                  <a:schemeClr val="bg1"/>
                </a:solidFill>
                <a:latin typeface="+mn-ea"/>
              </a:rPr>
              <a:t>·</a:t>
            </a:r>
            <a:r>
              <a:rPr lang="ko-KR" altLang="en-US" b="1" spc="-120" dirty="0" smtClean="0">
                <a:solidFill>
                  <a:schemeClr val="bg1"/>
                </a:solidFill>
                <a:latin typeface="+mn-ea"/>
              </a:rPr>
              <a:t>무인 </a:t>
            </a:r>
            <a:r>
              <a:rPr lang="ko-KR" altLang="en-US" b="1" spc="-120" dirty="0" err="1" smtClean="0">
                <a:solidFill>
                  <a:schemeClr val="bg1"/>
                </a:solidFill>
                <a:latin typeface="+mn-ea"/>
              </a:rPr>
              <a:t>복합기</a:t>
            </a:r>
            <a:endParaRPr lang="en-US" altLang="ko-KR" b="1" spc="-12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600" b="1" spc="-12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600" b="1" spc="-120" dirty="0" smtClean="0">
                <a:solidFill>
                  <a:schemeClr val="bg1"/>
                </a:solidFill>
                <a:latin typeface="+mn-ea"/>
              </a:rPr>
              <a:t>Optional Piloted Vehicle)</a:t>
            </a:r>
            <a:endParaRPr lang="ko-KR" altLang="en-US" sz="1600" spc="-12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32661" y="1276619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494235" y="1276619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23" y="1276619"/>
            <a:ext cx="2441493" cy="2631120"/>
          </a:xfrm>
          <a:prstGeom prst="rect">
            <a:avLst/>
          </a:prstGeom>
          <a:ln w="3175">
            <a:noFill/>
          </a:ln>
        </p:spPr>
      </p:pic>
      <p:sp>
        <p:nvSpPr>
          <p:cNvPr id="37" name="직사각형 36"/>
          <p:cNvSpPr/>
          <p:nvPr/>
        </p:nvSpPr>
        <p:spPr>
          <a:xfrm>
            <a:off x="8155810" y="1276619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832661" y="4535786"/>
            <a:ext cx="3890682" cy="2275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958444" y="4600462"/>
            <a:ext cx="3558711" cy="2144039"/>
            <a:chOff x="5360893" y="4402445"/>
            <a:chExt cx="3558711" cy="2144039"/>
          </a:xfrm>
        </p:grpSpPr>
        <p:sp>
          <p:nvSpPr>
            <p:cNvPr id="51" name="직사각형 50"/>
            <p:cNvSpPr/>
            <p:nvPr/>
          </p:nvSpPr>
          <p:spPr>
            <a:xfrm>
              <a:off x="5360895" y="4930657"/>
              <a:ext cx="983842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b="1" dirty="0">
                  <a:solidFill>
                    <a:srgbClr val="0061B2"/>
                  </a:solidFill>
                  <a:latin typeface="+mn-ea"/>
                </a:rPr>
                <a:t>기체크기</a:t>
              </a:r>
              <a:endParaRPr lang="en-US" altLang="ko-KR" sz="1100" b="1" dirty="0">
                <a:solidFill>
                  <a:srgbClr val="0061B2"/>
                </a:solidFill>
                <a:latin typeface="+mn-ea"/>
              </a:endParaRPr>
            </a:p>
            <a:p>
              <a:r>
                <a:rPr lang="ko-KR" altLang="en-US" sz="1100" b="1" dirty="0">
                  <a:solidFill>
                    <a:srgbClr val="0061B2"/>
                  </a:solidFill>
                  <a:latin typeface="+mn-ea"/>
                </a:rPr>
                <a:t>이륙중량</a:t>
              </a:r>
              <a:endParaRPr lang="en-US" altLang="ko-KR" sz="1100" b="1" dirty="0">
                <a:solidFill>
                  <a:srgbClr val="0061B2"/>
                </a:solidFill>
                <a:latin typeface="+mn-ea"/>
              </a:endParaRPr>
            </a:p>
            <a:p>
              <a:r>
                <a:rPr lang="ko-KR" altLang="en-US" sz="1100" b="1" dirty="0">
                  <a:solidFill>
                    <a:srgbClr val="0061B2"/>
                  </a:solidFill>
                  <a:latin typeface="+mn-ea"/>
                </a:rPr>
                <a:t>비행시간</a:t>
              </a:r>
              <a:endParaRPr lang="en-US" altLang="ko-KR" sz="1100" b="1" dirty="0">
                <a:solidFill>
                  <a:srgbClr val="0061B2"/>
                </a:solidFill>
                <a:latin typeface="+mn-ea"/>
              </a:endParaRPr>
            </a:p>
            <a:p>
              <a:r>
                <a:rPr lang="ko-KR" altLang="en-US" sz="1100" b="1" dirty="0">
                  <a:solidFill>
                    <a:srgbClr val="0061B2"/>
                  </a:solidFill>
                  <a:latin typeface="+mn-ea"/>
                </a:rPr>
                <a:t>비행속도</a:t>
              </a:r>
              <a:endParaRPr lang="en-US" altLang="ko-KR" sz="1100" b="1" dirty="0">
                <a:solidFill>
                  <a:srgbClr val="0061B2"/>
                </a:solidFill>
                <a:latin typeface="+mn-ea"/>
              </a:endParaRPr>
            </a:p>
            <a:p>
              <a:r>
                <a:rPr lang="ko-KR" altLang="en-US" sz="1100" b="1" dirty="0">
                  <a:solidFill>
                    <a:srgbClr val="0061B2"/>
                  </a:solidFill>
                  <a:latin typeface="+mn-ea"/>
                </a:rPr>
                <a:t>운용거리</a:t>
              </a:r>
              <a:endParaRPr lang="en-US" altLang="ko-KR" sz="1100" b="1" dirty="0">
                <a:solidFill>
                  <a:srgbClr val="0061B2"/>
                </a:solidFill>
                <a:latin typeface="+mn-ea"/>
              </a:endParaRPr>
            </a:p>
            <a:p>
              <a:r>
                <a:rPr lang="ko-KR" altLang="en-US" sz="1100" b="1" dirty="0">
                  <a:solidFill>
                    <a:srgbClr val="0061B2"/>
                  </a:solidFill>
                  <a:latin typeface="+mn-ea"/>
                </a:rPr>
                <a:t>무선통신</a:t>
              </a:r>
              <a:endParaRPr lang="en-US" altLang="ko-KR" sz="1100" b="1" dirty="0">
                <a:solidFill>
                  <a:srgbClr val="0061B2"/>
                </a:solidFill>
                <a:latin typeface="+mn-ea"/>
              </a:endParaRPr>
            </a:p>
            <a:p>
              <a:r>
                <a:rPr lang="ko-KR" altLang="en-US" sz="1100" b="1" dirty="0">
                  <a:solidFill>
                    <a:srgbClr val="0061B2"/>
                  </a:solidFill>
                  <a:latin typeface="+mn-ea"/>
                </a:rPr>
                <a:t>장비구성</a:t>
              </a:r>
              <a:endParaRPr lang="en-US" altLang="ko-KR" sz="1100" b="1" dirty="0">
                <a:solidFill>
                  <a:srgbClr val="0061B2"/>
                </a:solidFill>
                <a:latin typeface="+mn-ea"/>
              </a:endParaRPr>
            </a:p>
            <a:p>
              <a:r>
                <a:rPr lang="ko-KR" altLang="en-US" sz="1100" b="1" dirty="0">
                  <a:solidFill>
                    <a:srgbClr val="0061B2"/>
                  </a:solidFill>
                  <a:latin typeface="+mn-ea"/>
                </a:rPr>
                <a:t>임무장비</a:t>
              </a:r>
              <a:endParaRPr lang="en-US" altLang="ko-KR" sz="1100" b="1" dirty="0">
                <a:solidFill>
                  <a:srgbClr val="0061B2"/>
                </a:solidFill>
                <a:latin typeface="+mn-ea"/>
              </a:endParaRPr>
            </a:p>
            <a:p>
              <a:r>
                <a:rPr lang="ko-KR" altLang="en-US" sz="1100" b="1" dirty="0">
                  <a:solidFill>
                    <a:srgbClr val="0061B2"/>
                  </a:solidFill>
                  <a:latin typeface="+mn-ea"/>
                </a:rPr>
                <a:t>동영상</a:t>
              </a:r>
              <a:endParaRPr lang="en-US" altLang="ko-KR" sz="1100" b="1" dirty="0">
                <a:solidFill>
                  <a:srgbClr val="0061B2"/>
                </a:solidFill>
                <a:latin typeface="+mn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086276" y="4930657"/>
              <a:ext cx="2833328" cy="161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ko-KR" sz="1100" dirty="0">
                  <a:latin typeface="+mn-ea"/>
                </a:rPr>
                <a:t>8.6m(</a:t>
              </a:r>
              <a:r>
                <a:rPr lang="ko-KR" altLang="en-US" sz="1100" dirty="0">
                  <a:latin typeface="+mn-ea"/>
                </a:rPr>
                <a:t>전폭</a:t>
              </a:r>
              <a:r>
                <a:rPr lang="en-US" altLang="ko-KR" sz="1100" dirty="0">
                  <a:latin typeface="+mn-ea"/>
                </a:rPr>
                <a:t>) / 6.6m(</a:t>
              </a:r>
              <a:r>
                <a:rPr lang="ko-KR" altLang="en-US" sz="1100" dirty="0">
                  <a:latin typeface="+mn-ea"/>
                </a:rPr>
                <a:t>전장</a:t>
              </a:r>
              <a:r>
                <a:rPr lang="en-US" altLang="ko-KR" sz="1100" dirty="0">
                  <a:latin typeface="+mn-ea"/>
                </a:rPr>
                <a:t>)</a:t>
              </a:r>
            </a:p>
            <a:p>
              <a:pPr fontAlgn="ctr"/>
              <a:r>
                <a:rPr lang="en-US" altLang="ko-KR" sz="1100" dirty="0">
                  <a:latin typeface="+mn-ea"/>
                </a:rPr>
                <a:t>720kg</a:t>
              </a:r>
            </a:p>
            <a:p>
              <a:pPr fontAlgn="ctr"/>
              <a:r>
                <a:rPr lang="en-US" altLang="ko-KR" sz="1100" smtClean="0">
                  <a:latin typeface="+mn-ea"/>
                </a:rPr>
                <a:t>12</a:t>
              </a:r>
              <a:r>
                <a:rPr lang="ko-KR" altLang="en-US" sz="1100" smtClean="0">
                  <a:latin typeface="+mn-ea"/>
                </a:rPr>
                <a:t>시간 </a:t>
              </a:r>
              <a:r>
                <a:rPr lang="ko-KR" altLang="en-US" sz="1100" dirty="0">
                  <a:latin typeface="+mn-ea"/>
                </a:rPr>
                <a:t>이상</a:t>
              </a:r>
            </a:p>
            <a:p>
              <a:pPr fontAlgn="ctr"/>
              <a:r>
                <a:rPr lang="ko-KR" altLang="en-US" sz="1100" dirty="0">
                  <a:latin typeface="+mn-ea"/>
                </a:rPr>
                <a:t>순항속도 </a:t>
              </a:r>
              <a:r>
                <a:rPr lang="en-US" altLang="ko-KR" sz="1100" dirty="0">
                  <a:latin typeface="+mn-ea"/>
                </a:rPr>
                <a:t>185kph(</a:t>
              </a:r>
              <a:r>
                <a:rPr lang="en-US" altLang="ko-KR" sz="1100" dirty="0" err="1">
                  <a:latin typeface="+mn-ea"/>
                </a:rPr>
                <a:t>Vc</a:t>
              </a:r>
              <a:r>
                <a:rPr lang="en-US" altLang="ko-KR" sz="1100" dirty="0">
                  <a:latin typeface="+mn-ea"/>
                </a:rPr>
                <a:t>) / 222kph(VH)</a:t>
              </a:r>
            </a:p>
            <a:p>
              <a:pPr fontAlgn="ctr"/>
              <a:r>
                <a:rPr lang="en-US" altLang="ko-KR" sz="1100" smtClean="0">
                  <a:latin typeface="+mn-ea"/>
                </a:rPr>
                <a:t>50km </a:t>
              </a:r>
              <a:r>
                <a:rPr lang="ko-KR" altLang="en-US" sz="1100" dirty="0">
                  <a:latin typeface="+mn-ea"/>
                </a:rPr>
                <a:t>이상</a:t>
              </a:r>
              <a:r>
                <a:rPr lang="en-US" altLang="ko-KR" sz="1100" dirty="0">
                  <a:latin typeface="+mn-ea"/>
                </a:rPr>
                <a:t>(</a:t>
              </a:r>
              <a:r>
                <a:rPr lang="ko-KR" altLang="en-US" sz="1100">
                  <a:latin typeface="+mn-ea"/>
                </a:rPr>
                <a:t>위성통신 </a:t>
              </a:r>
              <a:r>
                <a:rPr lang="en-US" altLang="ko-KR" sz="1100" dirty="0">
                  <a:latin typeface="+mn-ea"/>
                </a:rPr>
                <a:t>3</a:t>
              </a:r>
              <a:r>
                <a:rPr lang="en-US" altLang="ko-KR" sz="1100" smtClean="0">
                  <a:latin typeface="+mn-ea"/>
                </a:rPr>
                <a:t>00km </a:t>
              </a:r>
              <a:r>
                <a:rPr lang="ko-KR" altLang="en-US" sz="1100" dirty="0">
                  <a:latin typeface="+mn-ea"/>
                </a:rPr>
                <a:t>이상</a:t>
              </a:r>
              <a:r>
                <a:rPr lang="en-US" altLang="ko-KR" sz="1100" dirty="0">
                  <a:latin typeface="+mn-ea"/>
                </a:rPr>
                <a:t>)</a:t>
              </a:r>
            </a:p>
            <a:p>
              <a:pPr fontAlgn="ctr"/>
              <a:r>
                <a:rPr lang="en-US" altLang="ko-KR" sz="1100" dirty="0">
                  <a:latin typeface="+mn-ea"/>
                </a:rPr>
                <a:t>C-Band </a:t>
              </a:r>
              <a:r>
                <a:rPr lang="ko-KR" altLang="en-US" sz="1100" dirty="0">
                  <a:latin typeface="+mn-ea"/>
                </a:rPr>
                <a:t>통신</a:t>
              </a:r>
              <a:r>
                <a:rPr lang="en-US" altLang="ko-KR" sz="1100" dirty="0">
                  <a:latin typeface="+mn-ea"/>
                </a:rPr>
                <a:t>(10Mbps)</a:t>
              </a:r>
            </a:p>
            <a:p>
              <a:pPr fontAlgn="ctr"/>
              <a:r>
                <a:rPr lang="ko-KR" altLang="en-US" sz="1100" dirty="0">
                  <a:latin typeface="+mn-ea"/>
                </a:rPr>
                <a:t>비행체 </a:t>
              </a:r>
              <a:r>
                <a:rPr lang="en-US" altLang="ko-KR" sz="1100" dirty="0">
                  <a:latin typeface="+mn-ea"/>
                </a:rPr>
                <a:t>/ </a:t>
              </a:r>
              <a:r>
                <a:rPr lang="ko-KR" altLang="en-US" sz="1100" dirty="0">
                  <a:latin typeface="+mn-ea"/>
                </a:rPr>
                <a:t>지상장비 </a:t>
              </a:r>
              <a:r>
                <a:rPr lang="en-US" altLang="ko-KR" sz="1100" dirty="0">
                  <a:latin typeface="+mn-ea"/>
                </a:rPr>
                <a:t>/ </a:t>
              </a:r>
              <a:r>
                <a:rPr lang="ko-KR" altLang="en-US" sz="1100" dirty="0">
                  <a:latin typeface="+mn-ea"/>
                </a:rPr>
                <a:t>임무장비</a:t>
              </a:r>
            </a:p>
            <a:p>
              <a:pPr fontAlgn="ctr"/>
              <a:r>
                <a:rPr lang="ko-KR" altLang="en-US" sz="1100" dirty="0">
                  <a:latin typeface="+mn-ea"/>
                </a:rPr>
                <a:t>영상안정화 </a:t>
              </a:r>
              <a:r>
                <a:rPr lang="en-US" altLang="ko-KR" sz="1100" dirty="0">
                  <a:latin typeface="+mn-ea"/>
                </a:rPr>
                <a:t>3</a:t>
              </a:r>
              <a:r>
                <a:rPr lang="ko-KR" altLang="en-US" sz="1100" dirty="0">
                  <a:latin typeface="+mn-ea"/>
                </a:rPr>
                <a:t>축 </a:t>
              </a:r>
              <a:r>
                <a:rPr lang="ko-KR" altLang="en-US" sz="1100" dirty="0" err="1">
                  <a:latin typeface="+mn-ea"/>
                </a:rPr>
                <a:t>짐벌</a:t>
              </a:r>
              <a:endParaRPr lang="ko-KR" altLang="en-US" sz="1100" dirty="0">
                <a:latin typeface="+mn-ea"/>
              </a:endParaRPr>
            </a:p>
            <a:p>
              <a:pPr fontAlgn="ctr"/>
              <a:r>
                <a:rPr lang="en-US" altLang="ko-KR" sz="1100" dirty="0">
                  <a:latin typeface="+mn-ea"/>
                </a:rPr>
                <a:t>720P HD </a:t>
              </a:r>
              <a:r>
                <a:rPr lang="ko-KR" altLang="en-US" sz="1100" dirty="0">
                  <a:latin typeface="+mn-ea"/>
                </a:rPr>
                <a:t>이상</a:t>
              </a:r>
              <a:r>
                <a:rPr lang="en-US" altLang="ko-KR" sz="1100" dirty="0">
                  <a:latin typeface="+mn-ea"/>
                </a:rPr>
                <a:t>(</a:t>
              </a:r>
              <a:r>
                <a:rPr lang="ko-KR" altLang="en-US" sz="1100" dirty="0">
                  <a:latin typeface="+mn-ea"/>
                </a:rPr>
                <a:t>주간</a:t>
              </a:r>
              <a:r>
                <a:rPr lang="en-US" altLang="ko-KR" sz="1100" dirty="0">
                  <a:latin typeface="+mn-ea"/>
                </a:rPr>
                <a:t>)</a:t>
              </a:r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5360893" y="4402445"/>
              <a:ext cx="3558711" cy="419219"/>
              <a:chOff x="5360893" y="4402445"/>
              <a:chExt cx="3558711" cy="419219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5360893" y="4402445"/>
                <a:ext cx="16930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>
                    <a:solidFill>
                      <a:srgbClr val="0061B3"/>
                    </a:solidFill>
                    <a:latin typeface="+mn-ea"/>
                    <a:cs typeface="Arial" panose="020B0604020202020204" pitchFamily="34" charset="0"/>
                  </a:rPr>
                  <a:t>Specifications</a:t>
                </a:r>
                <a:endParaRPr lang="ko-KR" altLang="en-US" b="1" dirty="0">
                  <a:solidFill>
                    <a:srgbClr val="0061B3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55" name="직선 연결선 54"/>
              <p:cNvCxnSpPr/>
              <p:nvPr/>
            </p:nvCxnSpPr>
            <p:spPr>
              <a:xfrm>
                <a:off x="5450541" y="4821664"/>
                <a:ext cx="3469063" cy="0"/>
              </a:xfrm>
              <a:prstGeom prst="line">
                <a:avLst/>
              </a:prstGeom>
              <a:ln w="12700" cap="flat">
                <a:solidFill>
                  <a:srgbClr val="0061B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Picture 10" descr="G:\!유콘시스템\잡동사니\자료작성 쏘스\배경소스\바다=배경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2063" r="5899" b="35695"/>
          <a:stretch/>
        </p:blipFill>
        <p:spPr bwMode="auto">
          <a:xfrm>
            <a:off x="5494222" y="1588481"/>
            <a:ext cx="2440800" cy="282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615719" y="1742287"/>
            <a:ext cx="2436540" cy="1900410"/>
            <a:chOff x="5321820" y="2041052"/>
            <a:chExt cx="2625985" cy="1900410"/>
          </a:xfrm>
        </p:grpSpPr>
        <p:sp>
          <p:nvSpPr>
            <p:cNvPr id="30" name="이등변 삼각형 29"/>
            <p:cNvSpPr/>
            <p:nvPr/>
          </p:nvSpPr>
          <p:spPr>
            <a:xfrm rot="567067">
              <a:off x="5525480" y="2544759"/>
              <a:ext cx="366321" cy="890790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350756" y="3426861"/>
              <a:ext cx="577028" cy="186791"/>
            </a:xfrm>
            <a:prstGeom prst="ellipse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+mn-ea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 rot="21091048">
              <a:off x="5321820" y="3325171"/>
              <a:ext cx="582554" cy="367975"/>
              <a:chOff x="624060" y="2900940"/>
              <a:chExt cx="786113" cy="483381"/>
            </a:xfrm>
          </p:grpSpPr>
          <p:pic>
            <p:nvPicPr>
              <p:cNvPr id="63" name="Picture 13" descr="G:\!유콘시스템\잡동사니\자료작성 쏘스\배경소스\선박-적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313" y="2900940"/>
                <a:ext cx="511894" cy="409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13" descr="G:\!유콘시스템\잡동사니\자료작성 쏘스\배경소스\선박-적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2601" y="3066264"/>
                <a:ext cx="397572" cy="3180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13" descr="G:\!유콘시스템\잡동사니\자료작성 쏘스\배경소스\선박-적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060" y="3031509"/>
                <a:ext cx="293904" cy="2351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5383736" y="3590769"/>
              <a:ext cx="494835" cy="187436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C00000"/>
                  </a:solidFill>
                  <a:latin typeface="+mn-ea"/>
                </a:rPr>
                <a:t>불법어선</a:t>
              </a:r>
              <a:endParaRPr lang="ko-KR" altLang="en-US" sz="900" b="1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41" name="이등변 삼각형 40"/>
            <p:cNvSpPr/>
            <p:nvPr/>
          </p:nvSpPr>
          <p:spPr>
            <a:xfrm rot="6309164">
              <a:off x="5910806" y="3328106"/>
              <a:ext cx="302636" cy="542571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5884982" y="2512261"/>
              <a:ext cx="503099" cy="1148614"/>
              <a:chOff x="2037538" y="1846775"/>
              <a:chExt cx="2783264" cy="1260176"/>
            </a:xfrm>
          </p:grpSpPr>
          <p:cxnSp>
            <p:nvCxnSpPr>
              <p:cNvPr id="66" name="직선 연결선 65"/>
              <p:cNvCxnSpPr/>
              <p:nvPr/>
            </p:nvCxnSpPr>
            <p:spPr>
              <a:xfrm flipH="1" flipV="1">
                <a:off x="2037538" y="1846775"/>
                <a:ext cx="2783264" cy="1260176"/>
              </a:xfrm>
              <a:prstGeom prst="line">
                <a:avLst/>
              </a:prstGeom>
              <a:ln w="6350">
                <a:solidFill>
                  <a:schemeClr val="accent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자유형 66"/>
              <p:cNvSpPr/>
              <p:nvPr/>
            </p:nvSpPr>
            <p:spPr>
              <a:xfrm rot="21444581">
                <a:off x="2881022" y="2191785"/>
                <a:ext cx="1116716" cy="563187"/>
              </a:xfrm>
              <a:custGeom>
                <a:avLst/>
                <a:gdLst>
                  <a:gd name="connsiteX0" fmla="*/ 0 w 699247"/>
                  <a:gd name="connsiteY0" fmla="*/ 0 h 338098"/>
                  <a:gd name="connsiteX1" fmla="*/ 430306 w 699247"/>
                  <a:gd name="connsiteY1" fmla="*/ 276625 h 338098"/>
                  <a:gd name="connsiteX2" fmla="*/ 399570 w 699247"/>
                  <a:gd name="connsiteY2" fmla="*/ 199785 h 338098"/>
                  <a:gd name="connsiteX3" fmla="*/ 699247 w 699247"/>
                  <a:gd name="connsiteY3" fmla="*/ 338098 h 338098"/>
                  <a:gd name="connsiteX4" fmla="*/ 322730 w 699247"/>
                  <a:gd name="connsiteY4" fmla="*/ 84525 h 338098"/>
                  <a:gd name="connsiteX5" fmla="*/ 322730 w 699247"/>
                  <a:gd name="connsiteY5" fmla="*/ 153681 h 338098"/>
                  <a:gd name="connsiteX6" fmla="*/ 0 w 699247"/>
                  <a:gd name="connsiteY6" fmla="*/ 0 h 33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9247" h="338098">
                    <a:moveTo>
                      <a:pt x="0" y="0"/>
                    </a:moveTo>
                    <a:lnTo>
                      <a:pt x="430306" y="276625"/>
                    </a:lnTo>
                    <a:lnTo>
                      <a:pt x="399570" y="199785"/>
                    </a:lnTo>
                    <a:lnTo>
                      <a:pt x="699247" y="338098"/>
                    </a:lnTo>
                    <a:lnTo>
                      <a:pt x="322730" y="84525"/>
                    </a:lnTo>
                    <a:lnTo>
                      <a:pt x="322730" y="153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 rot="4831710">
              <a:off x="6465122" y="2524283"/>
              <a:ext cx="932206" cy="1133637"/>
              <a:chOff x="2143541" y="1852205"/>
              <a:chExt cx="2591681" cy="1254745"/>
            </a:xfrm>
          </p:grpSpPr>
          <p:cxnSp>
            <p:nvCxnSpPr>
              <p:cNvPr id="61" name="직선 연결선 60"/>
              <p:cNvCxnSpPr/>
              <p:nvPr/>
            </p:nvCxnSpPr>
            <p:spPr>
              <a:xfrm flipH="1" flipV="1">
                <a:off x="2143541" y="1852205"/>
                <a:ext cx="2591681" cy="1254745"/>
              </a:xfrm>
              <a:prstGeom prst="line">
                <a:avLst/>
              </a:prstGeom>
              <a:ln w="6350">
                <a:solidFill>
                  <a:schemeClr val="accent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자유형 61"/>
              <p:cNvSpPr/>
              <p:nvPr/>
            </p:nvSpPr>
            <p:spPr>
              <a:xfrm>
                <a:off x="3014922" y="2274343"/>
                <a:ext cx="848916" cy="410468"/>
              </a:xfrm>
              <a:custGeom>
                <a:avLst/>
                <a:gdLst>
                  <a:gd name="connsiteX0" fmla="*/ 0 w 699247"/>
                  <a:gd name="connsiteY0" fmla="*/ 0 h 338098"/>
                  <a:gd name="connsiteX1" fmla="*/ 430306 w 699247"/>
                  <a:gd name="connsiteY1" fmla="*/ 276625 h 338098"/>
                  <a:gd name="connsiteX2" fmla="*/ 399570 w 699247"/>
                  <a:gd name="connsiteY2" fmla="*/ 199785 h 338098"/>
                  <a:gd name="connsiteX3" fmla="*/ 699247 w 699247"/>
                  <a:gd name="connsiteY3" fmla="*/ 338098 h 338098"/>
                  <a:gd name="connsiteX4" fmla="*/ 322730 w 699247"/>
                  <a:gd name="connsiteY4" fmla="*/ 84525 h 338098"/>
                  <a:gd name="connsiteX5" fmla="*/ 322730 w 699247"/>
                  <a:gd name="connsiteY5" fmla="*/ 153681 h 338098"/>
                  <a:gd name="connsiteX6" fmla="*/ 0 w 699247"/>
                  <a:gd name="connsiteY6" fmla="*/ 0 h 33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9247" h="338098">
                    <a:moveTo>
                      <a:pt x="0" y="0"/>
                    </a:moveTo>
                    <a:lnTo>
                      <a:pt x="430306" y="276625"/>
                    </a:lnTo>
                    <a:lnTo>
                      <a:pt x="399570" y="199785"/>
                    </a:lnTo>
                    <a:lnTo>
                      <a:pt x="699247" y="338098"/>
                    </a:lnTo>
                    <a:lnTo>
                      <a:pt x="322730" y="84525"/>
                    </a:lnTo>
                    <a:lnTo>
                      <a:pt x="322730" y="153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 rot="7789140">
              <a:off x="6280345" y="1952684"/>
              <a:ext cx="950644" cy="1127379"/>
              <a:chOff x="2143541" y="1852205"/>
              <a:chExt cx="2591681" cy="1254745"/>
            </a:xfrm>
          </p:grpSpPr>
          <p:cxnSp>
            <p:nvCxnSpPr>
              <p:cNvPr id="59" name="직선 연결선 58"/>
              <p:cNvCxnSpPr/>
              <p:nvPr/>
            </p:nvCxnSpPr>
            <p:spPr>
              <a:xfrm flipH="1" flipV="1">
                <a:off x="2143541" y="1852205"/>
                <a:ext cx="2591681" cy="1254745"/>
              </a:xfrm>
              <a:prstGeom prst="line">
                <a:avLst/>
              </a:prstGeom>
              <a:ln w="6350">
                <a:solidFill>
                  <a:schemeClr val="accent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자유형 59"/>
              <p:cNvSpPr/>
              <p:nvPr/>
            </p:nvSpPr>
            <p:spPr>
              <a:xfrm rot="20676400">
                <a:off x="3164403" y="2209899"/>
                <a:ext cx="664079" cy="594336"/>
              </a:xfrm>
              <a:custGeom>
                <a:avLst/>
                <a:gdLst>
                  <a:gd name="connsiteX0" fmla="*/ 0 w 699247"/>
                  <a:gd name="connsiteY0" fmla="*/ 0 h 338098"/>
                  <a:gd name="connsiteX1" fmla="*/ 430306 w 699247"/>
                  <a:gd name="connsiteY1" fmla="*/ 276625 h 338098"/>
                  <a:gd name="connsiteX2" fmla="*/ 399570 w 699247"/>
                  <a:gd name="connsiteY2" fmla="*/ 199785 h 338098"/>
                  <a:gd name="connsiteX3" fmla="*/ 699247 w 699247"/>
                  <a:gd name="connsiteY3" fmla="*/ 338098 h 338098"/>
                  <a:gd name="connsiteX4" fmla="*/ 322730 w 699247"/>
                  <a:gd name="connsiteY4" fmla="*/ 84525 h 338098"/>
                  <a:gd name="connsiteX5" fmla="*/ 322730 w 699247"/>
                  <a:gd name="connsiteY5" fmla="*/ 153681 h 338098"/>
                  <a:gd name="connsiteX6" fmla="*/ 0 w 699247"/>
                  <a:gd name="connsiteY6" fmla="*/ 0 h 33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9247" h="338098">
                    <a:moveTo>
                      <a:pt x="0" y="0"/>
                    </a:moveTo>
                    <a:lnTo>
                      <a:pt x="430306" y="276625"/>
                    </a:lnTo>
                    <a:lnTo>
                      <a:pt x="399570" y="199785"/>
                    </a:lnTo>
                    <a:lnTo>
                      <a:pt x="699247" y="338098"/>
                    </a:lnTo>
                    <a:lnTo>
                      <a:pt x="322730" y="84525"/>
                    </a:lnTo>
                    <a:lnTo>
                      <a:pt x="322730" y="1536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131341" y="2235505"/>
              <a:ext cx="816464" cy="570448"/>
              <a:chOff x="8048779" y="4360387"/>
              <a:chExt cx="1059350" cy="740147"/>
            </a:xfrm>
          </p:grpSpPr>
          <p:pic>
            <p:nvPicPr>
              <p:cNvPr id="56" name="Picture 2" descr="G:\!유콘시스템\잡동사니\자료작성 쏘스\이것저것\네모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8779" y="4360387"/>
                <a:ext cx="1059350" cy="740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4" descr="G:\!유콘시스템\잡동사니\자료작성 쏘스\체계도관련\지휘통제.jp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59036" y="4619450"/>
                <a:ext cx="565310" cy="3574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7259192" y="2233210"/>
              <a:ext cx="194065" cy="89587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noAutofit/>
            </a:bodyPr>
            <a:lstStyle/>
            <a:p>
              <a:pPr algn="ctr"/>
              <a:r>
                <a:rPr lang="ko-KR" altLang="en-US" sz="900" b="1" dirty="0" smtClean="0">
                  <a:solidFill>
                    <a:schemeClr val="tx2"/>
                  </a:solidFill>
                  <a:latin typeface="+mn-ea"/>
                </a:rPr>
                <a:t>통제센터</a:t>
              </a:r>
              <a:endParaRPr lang="ko-KR" altLang="en-US" sz="900" b="1" dirty="0">
                <a:solidFill>
                  <a:schemeClr val="tx2"/>
                </a:solidFill>
                <a:latin typeface="+mn-ea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2713" y="2282398"/>
              <a:ext cx="927481" cy="420149"/>
            </a:xfrm>
            <a:prstGeom prst="rect">
              <a:avLst/>
            </a:prstGeom>
          </p:spPr>
        </p:pic>
        <p:pic>
          <p:nvPicPr>
            <p:cNvPr id="40" name="Picture 2" descr="D:\!유콘시스템\잡동사니\자료작성 쏘스\차량,선박\무인수상함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93" y="3599390"/>
              <a:ext cx="530325" cy="342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5494235" y="1276619"/>
            <a:ext cx="2441482" cy="384705"/>
          </a:xfrm>
          <a:prstGeom prst="rect">
            <a:avLst/>
          </a:prstGeom>
          <a:blipFill dpi="0" rotWithShape="1">
            <a:blip r:embed="rId12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300" b="1" spc="-120" dirty="0" err="1">
                <a:latin typeface="+mn-ea"/>
              </a:rPr>
              <a:t>통계권</a:t>
            </a:r>
            <a:r>
              <a:rPr lang="ko-KR" altLang="en-US" sz="1300" b="1" spc="-120" dirty="0">
                <a:latin typeface="+mn-ea"/>
              </a:rPr>
              <a:t> </a:t>
            </a:r>
            <a:r>
              <a:rPr lang="ko-KR" altLang="en-US" sz="1300" b="1" spc="-120" dirty="0" smtClean="0">
                <a:latin typeface="+mn-ea"/>
              </a:rPr>
              <a:t>이양</a:t>
            </a:r>
            <a:r>
              <a:rPr lang="en-US" altLang="ko-KR" sz="1300" b="1" spc="-120" dirty="0" smtClean="0">
                <a:latin typeface="+mn-ea"/>
              </a:rPr>
              <a:t>/</a:t>
            </a:r>
            <a:r>
              <a:rPr lang="ko-KR" altLang="en-US" sz="1300" b="1" spc="-120" dirty="0" smtClean="0">
                <a:latin typeface="+mn-ea"/>
              </a:rPr>
              <a:t>운용 가능</a:t>
            </a:r>
            <a:endParaRPr lang="ko-KR" altLang="en-US" sz="1300" b="1" spc="-120" dirty="0">
              <a:latin typeface="+mn-ea"/>
            </a:endParaRPr>
          </a:p>
        </p:txBody>
      </p:sp>
      <p:pic>
        <p:nvPicPr>
          <p:cNvPr id="95" name="Picture 10" descr="G:\!유콘시스템\잡동사니\자료작성 쏘스\배경소스\바다=배경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2063" r="5899" b="35695"/>
          <a:stretch/>
        </p:blipFill>
        <p:spPr bwMode="auto">
          <a:xfrm>
            <a:off x="2832661" y="1588481"/>
            <a:ext cx="2440800" cy="282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5549" y="1661324"/>
            <a:ext cx="2608185" cy="1126737"/>
          </a:xfrm>
          <a:prstGeom prst="rect">
            <a:avLst/>
          </a:prstGeom>
        </p:spPr>
      </p:pic>
      <p:grpSp>
        <p:nvGrpSpPr>
          <p:cNvPr id="102" name="그룹 101"/>
          <p:cNvGrpSpPr/>
          <p:nvPr/>
        </p:nvGrpSpPr>
        <p:grpSpPr>
          <a:xfrm rot="340600">
            <a:off x="3304853" y="2627768"/>
            <a:ext cx="650630" cy="894026"/>
            <a:chOff x="2037538" y="1846775"/>
            <a:chExt cx="2783264" cy="1260176"/>
          </a:xfrm>
        </p:grpSpPr>
        <p:cxnSp>
          <p:nvCxnSpPr>
            <p:cNvPr id="115" name="직선 연결선 114"/>
            <p:cNvCxnSpPr/>
            <p:nvPr/>
          </p:nvCxnSpPr>
          <p:spPr>
            <a:xfrm flipH="1" flipV="1">
              <a:off x="2037538" y="1846775"/>
              <a:ext cx="2783264" cy="1260176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자유형 115"/>
            <p:cNvSpPr/>
            <p:nvPr/>
          </p:nvSpPr>
          <p:spPr>
            <a:xfrm rot="21444581">
              <a:off x="2881022" y="2191785"/>
              <a:ext cx="1116716" cy="563187"/>
            </a:xfrm>
            <a:custGeom>
              <a:avLst/>
              <a:gdLst>
                <a:gd name="connsiteX0" fmla="*/ 0 w 699247"/>
                <a:gd name="connsiteY0" fmla="*/ 0 h 338098"/>
                <a:gd name="connsiteX1" fmla="*/ 430306 w 699247"/>
                <a:gd name="connsiteY1" fmla="*/ 276625 h 338098"/>
                <a:gd name="connsiteX2" fmla="*/ 399570 w 699247"/>
                <a:gd name="connsiteY2" fmla="*/ 199785 h 338098"/>
                <a:gd name="connsiteX3" fmla="*/ 699247 w 699247"/>
                <a:gd name="connsiteY3" fmla="*/ 338098 h 338098"/>
                <a:gd name="connsiteX4" fmla="*/ 322730 w 699247"/>
                <a:gd name="connsiteY4" fmla="*/ 84525 h 338098"/>
                <a:gd name="connsiteX5" fmla="*/ 322730 w 699247"/>
                <a:gd name="connsiteY5" fmla="*/ 153681 h 338098"/>
                <a:gd name="connsiteX6" fmla="*/ 0 w 699247"/>
                <a:gd name="connsiteY6" fmla="*/ 0 h 33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247" h="338098">
                  <a:moveTo>
                    <a:pt x="0" y="0"/>
                  </a:moveTo>
                  <a:lnTo>
                    <a:pt x="430306" y="276625"/>
                  </a:lnTo>
                  <a:lnTo>
                    <a:pt x="399570" y="199785"/>
                  </a:lnTo>
                  <a:lnTo>
                    <a:pt x="699247" y="338098"/>
                  </a:lnTo>
                  <a:lnTo>
                    <a:pt x="322730" y="84525"/>
                  </a:lnTo>
                  <a:lnTo>
                    <a:pt x="322730" y="153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 rot="6634448">
            <a:off x="3475327" y="1764971"/>
            <a:ext cx="701537" cy="923673"/>
            <a:chOff x="2782358" y="1722863"/>
            <a:chExt cx="1469926" cy="1611959"/>
          </a:xfrm>
        </p:grpSpPr>
        <p:cxnSp>
          <p:nvCxnSpPr>
            <p:cNvPr id="111" name="직선 연결선 110"/>
            <p:cNvCxnSpPr/>
            <p:nvPr/>
          </p:nvCxnSpPr>
          <p:spPr>
            <a:xfrm rot="14943787" flipV="1">
              <a:off x="2711341" y="1793880"/>
              <a:ext cx="1611959" cy="1469926"/>
            </a:xfrm>
            <a:prstGeom prst="line">
              <a:avLst/>
            </a:prstGeom>
            <a:ln w="6350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자유형 111"/>
            <p:cNvSpPr/>
            <p:nvPr/>
          </p:nvSpPr>
          <p:spPr>
            <a:xfrm rot="20676400">
              <a:off x="3164403" y="2209899"/>
              <a:ext cx="664079" cy="594336"/>
            </a:xfrm>
            <a:custGeom>
              <a:avLst/>
              <a:gdLst>
                <a:gd name="connsiteX0" fmla="*/ 0 w 699247"/>
                <a:gd name="connsiteY0" fmla="*/ 0 h 338098"/>
                <a:gd name="connsiteX1" fmla="*/ 430306 w 699247"/>
                <a:gd name="connsiteY1" fmla="*/ 276625 h 338098"/>
                <a:gd name="connsiteX2" fmla="*/ 399570 w 699247"/>
                <a:gd name="connsiteY2" fmla="*/ 199785 h 338098"/>
                <a:gd name="connsiteX3" fmla="*/ 699247 w 699247"/>
                <a:gd name="connsiteY3" fmla="*/ 338098 h 338098"/>
                <a:gd name="connsiteX4" fmla="*/ 322730 w 699247"/>
                <a:gd name="connsiteY4" fmla="*/ 84525 h 338098"/>
                <a:gd name="connsiteX5" fmla="*/ 322730 w 699247"/>
                <a:gd name="connsiteY5" fmla="*/ 153681 h 338098"/>
                <a:gd name="connsiteX6" fmla="*/ 0 w 699247"/>
                <a:gd name="connsiteY6" fmla="*/ 0 h 33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247" h="338098">
                  <a:moveTo>
                    <a:pt x="0" y="0"/>
                  </a:moveTo>
                  <a:lnTo>
                    <a:pt x="430306" y="276625"/>
                  </a:lnTo>
                  <a:lnTo>
                    <a:pt x="399570" y="199785"/>
                  </a:lnTo>
                  <a:lnTo>
                    <a:pt x="699247" y="338098"/>
                  </a:lnTo>
                  <a:lnTo>
                    <a:pt x="322730" y="84525"/>
                  </a:lnTo>
                  <a:lnTo>
                    <a:pt x="322730" y="153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107" name="그림 10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867" y="2321390"/>
            <a:ext cx="1073506" cy="486299"/>
          </a:xfrm>
          <a:prstGeom prst="rect">
            <a:avLst/>
          </a:prstGeom>
        </p:spPr>
      </p:pic>
      <p:pic>
        <p:nvPicPr>
          <p:cNvPr id="108" name="Picture 2" descr="D:\!유콘시스템\잡동사니\자료작성 쏘스\차량,선박\무인수상함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249" y="3427007"/>
            <a:ext cx="513711" cy="33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2832661" y="1276619"/>
            <a:ext cx="2441482" cy="384705"/>
          </a:xfrm>
          <a:prstGeom prst="rect">
            <a:avLst/>
          </a:prstGeom>
          <a:blipFill dpi="0" rotWithShape="1">
            <a:blip r:embed="rId12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300" b="1" spc="-120" dirty="0" smtClean="0">
                <a:latin typeface="+mn-ea"/>
              </a:rPr>
              <a:t>위성통신 이용한 </a:t>
            </a:r>
            <a:r>
              <a:rPr lang="en-US" altLang="ko-KR" sz="1300" b="1" spc="-120" dirty="0" smtClean="0">
                <a:latin typeface="+mn-ea"/>
              </a:rPr>
              <a:t>500km </a:t>
            </a:r>
            <a:r>
              <a:rPr lang="ko-KR" altLang="en-US" sz="1300" b="1" spc="-120" dirty="0" smtClean="0">
                <a:latin typeface="+mn-ea"/>
              </a:rPr>
              <a:t>운용 가능</a:t>
            </a:r>
            <a:endParaRPr lang="ko-KR" altLang="en-US" sz="1300" b="1" spc="-120" dirty="0"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887739" y="2170323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 smtClean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500km</a:t>
            </a:r>
            <a:endParaRPr lang="ko-KR" altLang="en-US" sz="1050" b="1" dirty="0">
              <a:solidFill>
                <a:srgbClr val="FFFF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8155809" y="1276619"/>
            <a:ext cx="2441483" cy="320484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8155810" y="1276619"/>
            <a:ext cx="2441482" cy="384705"/>
          </a:xfrm>
          <a:prstGeom prst="rect">
            <a:avLst/>
          </a:prstGeom>
          <a:blipFill dpi="0" rotWithShape="1">
            <a:blip r:embed="rId12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300" b="1" spc="-120" dirty="0">
                <a:latin typeface="+mn-ea"/>
              </a:rPr>
              <a:t>높은 </a:t>
            </a:r>
            <a:r>
              <a:rPr lang="en-US" altLang="ko-KR" sz="1300" b="1" spc="-120" dirty="0">
                <a:latin typeface="+mn-ea"/>
              </a:rPr>
              <a:t>Payload</a:t>
            </a:r>
            <a:r>
              <a:rPr lang="ko-KR" altLang="en-US" sz="1300" b="1" spc="-120" dirty="0">
                <a:latin typeface="+mn-ea"/>
              </a:rPr>
              <a:t>로 임무장비 선택폭 ↑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8225784" y="1702052"/>
            <a:ext cx="1579117" cy="1098952"/>
            <a:chOff x="6856755" y="3637396"/>
            <a:chExt cx="1887425" cy="14164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755" y="3637396"/>
              <a:ext cx="1887425" cy="135421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41" t="68983" r="52496" b="-1810"/>
            <a:stretch/>
          </p:blipFill>
          <p:spPr>
            <a:xfrm>
              <a:off x="6857263" y="3637396"/>
              <a:ext cx="1886915" cy="1416424"/>
            </a:xfrm>
            <a:prstGeom prst="rect">
              <a:avLst/>
            </a:prstGeom>
          </p:spPr>
        </p:pic>
      </p:grpSp>
      <p:grpSp>
        <p:nvGrpSpPr>
          <p:cNvPr id="135" name="그룹 134"/>
          <p:cNvGrpSpPr/>
          <p:nvPr/>
        </p:nvGrpSpPr>
        <p:grpSpPr>
          <a:xfrm>
            <a:off x="8944824" y="2416088"/>
            <a:ext cx="1510063" cy="1241512"/>
            <a:chOff x="9042218" y="2565176"/>
            <a:chExt cx="1226022" cy="87966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218" y="2565176"/>
              <a:ext cx="1226022" cy="87966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7" t="68982" r="54322"/>
            <a:stretch/>
          </p:blipFill>
          <p:spPr>
            <a:xfrm>
              <a:off x="9042218" y="2565176"/>
              <a:ext cx="1226022" cy="876891"/>
            </a:xfrm>
            <a:prstGeom prst="rect">
              <a:avLst/>
            </a:prstGeom>
          </p:spPr>
        </p:pic>
      </p:grpSp>
      <p:grpSp>
        <p:nvGrpSpPr>
          <p:cNvPr id="137" name="그룹 136"/>
          <p:cNvGrpSpPr/>
          <p:nvPr/>
        </p:nvGrpSpPr>
        <p:grpSpPr>
          <a:xfrm>
            <a:off x="8211493" y="3249079"/>
            <a:ext cx="1448842" cy="1132798"/>
            <a:chOff x="8210171" y="3149585"/>
            <a:chExt cx="977836" cy="7437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171" y="3149586"/>
              <a:ext cx="977835" cy="743716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37" t="68640" r="56539" b="6970"/>
            <a:stretch/>
          </p:blipFill>
          <p:spPr>
            <a:xfrm>
              <a:off x="8210173" y="3149585"/>
              <a:ext cx="977834" cy="743716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30190" y="4540469"/>
            <a:ext cx="3876675" cy="2294897"/>
          </a:xfrm>
          <a:prstGeom prst="rect">
            <a:avLst/>
          </a:prstGeom>
        </p:spPr>
      </p:pic>
      <p:pic>
        <p:nvPicPr>
          <p:cNvPr id="69" name="그림 68">
            <a:hlinkClick r:id="rId23" action="ppaction://hlinkfile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23" y="1297459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26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 cstate="print"/>
          <a:srcRect b="18207"/>
          <a:stretch/>
        </p:blipFill>
        <p:spPr>
          <a:xfrm>
            <a:off x="6292850" y="3343276"/>
            <a:ext cx="4308758" cy="37546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4300" y="933451"/>
            <a:ext cx="6105525" cy="6169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temp_1528365625772.86205782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061254" y="1038225"/>
            <a:ext cx="2063319" cy="1609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제목 1"/>
          <p:cNvSpPr txBox="1">
            <a:spLocks/>
          </p:cNvSpPr>
          <p:nvPr/>
        </p:nvSpPr>
        <p:spPr bwMode="auto">
          <a:xfrm>
            <a:off x="904299" y="219698"/>
            <a:ext cx="9374659" cy="57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defTabSz="914217">
              <a:lnSpc>
                <a:spcPct val="150000"/>
              </a:lnSpc>
              <a:defRPr/>
            </a:pPr>
            <a:r>
              <a:rPr lang="ko-KR" altLang="en-US" sz="3200" b="1" dirty="0" smtClean="0">
                <a:latin typeface="+mj-ea"/>
                <a:ea typeface="+mj-ea"/>
                <a:cs typeface="+mj-cs"/>
              </a:rPr>
              <a:t>무인 측량탐사선 </a:t>
            </a:r>
            <a:r>
              <a:rPr lang="en-US" altLang="ko-KR" sz="3200" b="1" dirty="0" smtClean="0">
                <a:latin typeface="+mj-ea"/>
                <a:ea typeface="+mj-ea"/>
                <a:cs typeface="+mj-cs"/>
              </a:rPr>
              <a:t>USV</a:t>
            </a:r>
            <a:endParaRPr lang="en-US" altLang="ko-KR" sz="3200" b="1" dirty="0">
              <a:latin typeface="+mj-ea"/>
              <a:ea typeface="+mj-ea"/>
              <a:cs typeface="+mj-cs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398533"/>
              </p:ext>
            </p:extLst>
          </p:nvPr>
        </p:nvGraphicFramePr>
        <p:xfrm>
          <a:off x="6305550" y="946153"/>
          <a:ext cx="4302919" cy="2095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41"/>
                <a:gridCol w="1432072"/>
                <a:gridCol w="1614106"/>
              </a:tblGrid>
              <a:tr h="326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항목</a:t>
                      </a:r>
                      <a:endParaRPr lang="ko-KR" altLang="en-US" sz="1400" b="1" dirty="0"/>
                    </a:p>
                  </a:txBody>
                  <a:tcPr marL="91421" marR="91421" marT="45710" marB="45710" anchor="ctr">
                    <a:gradFill flip="none" rotWithShape="1">
                      <a:gsLst>
                        <a:gs pos="0">
                          <a:schemeClr val="accent1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무인측량선</a:t>
                      </a:r>
                      <a:endParaRPr lang="ko-KR" altLang="en-US" sz="1400" b="1" dirty="0"/>
                    </a:p>
                  </a:txBody>
                  <a:tcPr marL="91421" marR="91421" marT="45710" marB="45710" anchor="ctr">
                    <a:gradFill flip="none" rotWithShape="1">
                      <a:gsLst>
                        <a:gs pos="0">
                          <a:schemeClr val="accent1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유인측량선</a:t>
                      </a:r>
                      <a:endParaRPr lang="ko-KR" altLang="en-US" sz="1400" b="1" dirty="0"/>
                    </a:p>
                  </a:txBody>
                  <a:tcPr marL="91421" marR="91421" marT="45710" marB="45710" anchor="ctr">
                    <a:gradFill flip="none" rotWithShape="1">
                      <a:gsLst>
                        <a:gs pos="0">
                          <a:schemeClr val="accent1">
                            <a:lumMod val="75000"/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lumMod val="75000"/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lumMod val="75000"/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29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0000FF"/>
                          </a:solidFill>
                        </a:rPr>
                        <a:t>인력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 marT="45710" marB="4571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</a:rPr>
                        <a:t>1~2</a:t>
                      </a:r>
                      <a:r>
                        <a:rPr lang="ko-KR" altLang="en-US" sz="1200" b="1" dirty="0" smtClean="0">
                          <a:solidFill>
                            <a:srgbClr val="0000FF"/>
                          </a:solidFill>
                        </a:rPr>
                        <a:t>명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</a:rPr>
                        <a:t>4~5</a:t>
                      </a:r>
                      <a:r>
                        <a:rPr lang="ko-KR" altLang="en-US" sz="1200" b="1" dirty="0" smtClean="0">
                          <a:solidFill>
                            <a:srgbClr val="0000FF"/>
                          </a:solidFill>
                        </a:rPr>
                        <a:t>명 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9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0000FF"/>
                          </a:solidFill>
                        </a:rPr>
                        <a:t>작업준비시간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 marT="45710" marB="4571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</a:rPr>
                        <a:t>10</a:t>
                      </a:r>
                      <a:r>
                        <a:rPr lang="ko-KR" altLang="en-US" sz="1200" b="1" dirty="0" smtClean="0">
                          <a:solidFill>
                            <a:srgbClr val="0000FF"/>
                          </a:solidFill>
                        </a:rPr>
                        <a:t>분 내외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</a:rPr>
                        <a:t>2</a:t>
                      </a:r>
                      <a:r>
                        <a:rPr lang="ko-KR" altLang="en-US" sz="1200" b="1" dirty="0" smtClean="0">
                          <a:solidFill>
                            <a:srgbClr val="0000FF"/>
                          </a:solidFill>
                        </a:rPr>
                        <a:t>시간 내외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9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이동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보관</a:t>
                      </a:r>
                      <a:endParaRPr lang="ko-KR" altLang="en-US" sz="1200" dirty="0"/>
                    </a:p>
                  </a:txBody>
                  <a:tcPr marL="91421" marR="91421" marT="45710" marB="4571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차량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사무실</a:t>
                      </a:r>
                      <a:endParaRPr lang="ko-KR" altLang="en-US" sz="1200" dirty="0"/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트레일러</a:t>
                      </a:r>
                      <a:r>
                        <a:rPr lang="en-US" altLang="ko-KR" sz="1200" dirty="0" smtClean="0"/>
                        <a:t>/</a:t>
                      </a:r>
                      <a:r>
                        <a:rPr lang="ko-KR" altLang="en-US" sz="1200" dirty="0" smtClean="0"/>
                        <a:t>창고</a:t>
                      </a:r>
                      <a:endParaRPr lang="ko-KR" altLang="en-US" sz="1200" dirty="0"/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9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정비</a:t>
                      </a:r>
                      <a:endParaRPr lang="ko-KR" altLang="en-US" sz="1200" dirty="0"/>
                    </a:p>
                  </a:txBody>
                  <a:tcPr marL="91421" marR="91421" marT="45710" marB="4571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용이</a:t>
                      </a:r>
                      <a:endParaRPr lang="ko-KR" altLang="en-US" sz="1200" dirty="0"/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복잡</a:t>
                      </a:r>
                      <a:endParaRPr lang="ko-KR" altLang="en-US" sz="1200" dirty="0"/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9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0000FF"/>
                          </a:solidFill>
                        </a:rPr>
                        <a:t>인명사고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 marT="45710" marB="4571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0000FF"/>
                          </a:solidFill>
                        </a:rPr>
                        <a:t>무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0000FF"/>
                          </a:solidFill>
                        </a:rPr>
                        <a:t>매년 발생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94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기타</a:t>
                      </a:r>
                      <a:endParaRPr lang="ko-KR" altLang="en-US" sz="1200" dirty="0"/>
                    </a:p>
                  </a:txBody>
                  <a:tcPr marL="91421" marR="91421" marT="45710" marB="4571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도수운반</a:t>
                      </a:r>
                      <a:endParaRPr lang="ko-KR" altLang="en-US" sz="1200" dirty="0"/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크레인</a:t>
                      </a:r>
                      <a:endParaRPr lang="ko-KR" altLang="en-US" sz="1200" dirty="0"/>
                    </a:p>
                  </a:txBody>
                  <a:tcPr marL="91421" marR="91421" marT="45710" marB="4571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97213" y="1969214"/>
            <a:ext cx="621814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  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b="3262"/>
          <a:stretch/>
        </p:blipFill>
        <p:spPr bwMode="auto">
          <a:xfrm>
            <a:off x="3177309" y="3074935"/>
            <a:ext cx="2940627" cy="194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246" y="5079204"/>
            <a:ext cx="2862382" cy="195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그룹 20"/>
          <p:cNvGrpSpPr/>
          <p:nvPr/>
        </p:nvGrpSpPr>
        <p:grpSpPr>
          <a:xfrm>
            <a:off x="137912" y="2726820"/>
            <a:ext cx="5995033" cy="310559"/>
            <a:chOff x="290006" y="1563630"/>
            <a:chExt cx="1533807" cy="310559"/>
          </a:xfrm>
        </p:grpSpPr>
        <p:sp>
          <p:nvSpPr>
            <p:cNvPr id="22" name="직사각형 21"/>
            <p:cNvSpPr/>
            <p:nvPr/>
          </p:nvSpPr>
          <p:spPr>
            <a:xfrm>
              <a:off x="297626" y="1564262"/>
              <a:ext cx="1526187" cy="3039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defTabSz="10471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>
                  <a:latin typeface="+mj-ea"/>
                  <a:ea typeface="+mj-ea"/>
                </a:rPr>
                <a:t>UNMMANED SURFACE </a:t>
              </a:r>
              <a:r>
                <a:rPr lang="en-US" altLang="ko-KR" sz="1600" b="1" smtClean="0">
                  <a:latin typeface="+mj-ea"/>
                  <a:ea typeface="+mj-ea"/>
                </a:rPr>
                <a:t>VEHICLE</a:t>
              </a:r>
              <a:endParaRPr lang="en-US" altLang="ko-KR" sz="1600" b="1">
                <a:latin typeface="+mj-ea"/>
                <a:ea typeface="+mj-ea"/>
              </a:endParaRPr>
            </a:p>
          </p:txBody>
        </p:sp>
        <p:pic>
          <p:nvPicPr>
            <p:cNvPr id="24" name="Picture 1" descr="\\Mk-newpc\옥빈 맥 공유\디자인앤피티\발표용psd\1.png"/>
            <p:cNvPicPr>
              <a:picLocks noChangeAspect="1" noChangeArrowheads="1"/>
            </p:cNvPicPr>
            <p:nvPr/>
          </p:nvPicPr>
          <p:blipFill>
            <a:blip r:embed="rId8" cstate="print"/>
            <a:srcRect l="78196" t="12292" r="2800" b="80139"/>
            <a:stretch>
              <a:fillRect/>
            </a:stretch>
          </p:blipFill>
          <p:spPr bwMode="auto">
            <a:xfrm>
              <a:off x="290006" y="1563630"/>
              <a:ext cx="899144" cy="310559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</p:pic>
      </p:grpSp>
      <p:sp>
        <p:nvSpPr>
          <p:cNvPr id="32" name="직사각형 31"/>
          <p:cNvSpPr/>
          <p:nvPr/>
        </p:nvSpPr>
        <p:spPr>
          <a:xfrm>
            <a:off x="6339819" y="3398709"/>
            <a:ext cx="17087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선체종류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전장</a:t>
            </a:r>
            <a:endParaRPr lang="en-US" altLang="ko-KR" sz="1200" b="1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중량</a:t>
            </a:r>
            <a:endParaRPr lang="en-US" altLang="ko-KR" sz="1200" b="1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엔진</a:t>
            </a:r>
            <a:endParaRPr lang="en-US" altLang="ko-KR" sz="1200" b="1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운항시간</a:t>
            </a:r>
            <a:endParaRPr lang="en-US" altLang="ko-KR" sz="1200" b="1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운항속도</a:t>
            </a:r>
            <a:endParaRPr lang="en-US" altLang="ko-KR" sz="1200" b="1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최대속도</a:t>
            </a:r>
            <a:endParaRPr lang="en-US" altLang="ko-KR" sz="1200" b="1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위성 시스템</a:t>
            </a:r>
            <a:endParaRPr lang="en-US" altLang="ko-KR" sz="1200" b="1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통신 주파수</a:t>
            </a:r>
            <a:endParaRPr lang="en-US" altLang="ko-KR" sz="1200" b="1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통신 거리</a:t>
            </a:r>
            <a:endParaRPr lang="en-US" altLang="ko-KR" sz="1200" b="1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환경등급</a:t>
            </a:r>
            <a:r>
              <a:rPr lang="en-US" altLang="ko-KR" sz="1200" b="1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방수</a:t>
            </a:r>
            <a:r>
              <a:rPr lang="en-US" altLang="ko-KR" sz="1200" b="1" smtClean="0"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방진</a:t>
            </a:r>
            <a:r>
              <a:rPr lang="en-US" altLang="ko-KR" sz="1200" b="1" smtClean="0">
                <a:solidFill>
                  <a:srgbClr val="0000FF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임무장비</a:t>
            </a:r>
            <a:endParaRPr lang="en-US" altLang="ko-KR" sz="1200" b="1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mtClean="0">
                <a:solidFill>
                  <a:srgbClr val="0000FF"/>
                </a:solidFill>
                <a:latin typeface="+mn-ea"/>
              </a:rPr>
              <a:t>주요기능 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67682" y="3398709"/>
            <a:ext cx="29241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  </a:t>
            </a:r>
            <a:r>
              <a:rPr lang="en-US" altLang="ko-KR" sz="1200" b="1" dirty="0" err="1" smtClean="0">
                <a:solidFill>
                  <a:srgbClr val="00B050"/>
                </a:solidFill>
                <a:latin typeface="+mn-ea"/>
              </a:rPr>
              <a:t>Katamaran</a:t>
            </a:r>
            <a:r>
              <a:rPr lang="en-US" altLang="ko-KR" sz="1200" b="1" dirty="0" smtClean="0">
                <a:solidFill>
                  <a:srgbClr val="00B050"/>
                </a:solidFill>
                <a:latin typeface="+mn-ea"/>
              </a:rPr>
              <a:t> (</a:t>
            </a:r>
            <a:r>
              <a:rPr lang="ko-KR" altLang="en-US" sz="1200" b="1" dirty="0" smtClean="0">
                <a:solidFill>
                  <a:srgbClr val="00B050"/>
                </a:solidFill>
                <a:latin typeface="+mn-ea"/>
              </a:rPr>
              <a:t>쌍동선</a:t>
            </a:r>
            <a:r>
              <a:rPr lang="en-US" altLang="ko-KR" sz="1200" b="1" dirty="0" smtClean="0">
                <a:solidFill>
                  <a:srgbClr val="00B050"/>
                </a:solidFill>
                <a:latin typeface="+mn-ea"/>
              </a:rPr>
              <a:t>) </a:t>
            </a:r>
            <a:endParaRPr lang="en-US" altLang="ko-KR" sz="1200" b="1" dirty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  1.3m </a:t>
            </a:r>
            <a:r>
              <a:rPr lang="ko-KR" altLang="en-US" sz="1200" b="1" dirty="0" smtClean="0">
                <a:latin typeface="+mn-ea"/>
              </a:rPr>
              <a:t>내외</a:t>
            </a:r>
            <a:endParaRPr lang="en-US" altLang="ko-KR" sz="12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  10kg </a:t>
            </a:r>
            <a:r>
              <a:rPr lang="ko-KR" altLang="en-US" sz="1200" b="1" dirty="0" smtClean="0">
                <a:latin typeface="+mn-ea"/>
              </a:rPr>
              <a:t>내외</a:t>
            </a:r>
            <a:endParaRPr lang="en-US" altLang="ko-KR" sz="12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</a:rPr>
              <a:t>  </a:t>
            </a:r>
            <a:r>
              <a:rPr lang="ko-KR" altLang="en-US" sz="1200" b="1" dirty="0" smtClean="0">
                <a:solidFill>
                  <a:srgbClr val="00B050"/>
                </a:solidFill>
                <a:latin typeface="+mn-ea"/>
              </a:rPr>
              <a:t>전기모터</a:t>
            </a:r>
            <a:r>
              <a:rPr lang="en-US" altLang="ko-KR" sz="1200" b="1" dirty="0" smtClean="0">
                <a:solidFill>
                  <a:srgbClr val="00B050"/>
                </a:solidFill>
                <a:latin typeface="+mn-ea"/>
              </a:rPr>
              <a:t>(</a:t>
            </a:r>
            <a:r>
              <a:rPr lang="ko-KR" altLang="en-US" sz="1200" b="1" dirty="0" err="1" smtClean="0">
                <a:solidFill>
                  <a:srgbClr val="00B050"/>
                </a:solidFill>
                <a:latin typeface="+mn-ea"/>
              </a:rPr>
              <a:t>워터젯</a:t>
            </a:r>
            <a:r>
              <a:rPr lang="en-US" altLang="ko-KR" sz="1200" b="1" dirty="0" smtClean="0">
                <a:solidFill>
                  <a:srgbClr val="00B050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B050"/>
                </a:solidFill>
                <a:latin typeface="+mn-ea"/>
              </a:rPr>
              <a:t>  2</a:t>
            </a:r>
            <a:r>
              <a:rPr lang="ko-KR" altLang="en-US" sz="1200" b="1" dirty="0" smtClean="0">
                <a:solidFill>
                  <a:srgbClr val="00B050"/>
                </a:solidFill>
                <a:latin typeface="+mn-ea"/>
              </a:rPr>
              <a:t>시간 이상</a:t>
            </a:r>
            <a:endParaRPr lang="en-US" altLang="ko-KR" sz="1200" b="1" dirty="0" smtClean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  2 m/s </a:t>
            </a:r>
            <a:r>
              <a:rPr lang="ko-KR" altLang="en-US" sz="1200" b="1" dirty="0" smtClean="0">
                <a:latin typeface="+mn-ea"/>
              </a:rPr>
              <a:t>내외</a:t>
            </a:r>
            <a:endParaRPr lang="en-US" altLang="ko-KR" sz="12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  5 m/s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  GPS / GLONASS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  2.400 ~ 2.483 GHZ (FHSS)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  </a:t>
            </a:r>
            <a:r>
              <a:rPr lang="en-US" altLang="ko-KR" sz="1200" b="1" dirty="0" smtClean="0">
                <a:solidFill>
                  <a:srgbClr val="00B050"/>
                </a:solidFill>
                <a:latin typeface="+mn-ea"/>
              </a:rPr>
              <a:t>2 km </a:t>
            </a:r>
            <a:r>
              <a:rPr lang="ko-KR" altLang="en-US" sz="1200" b="1" dirty="0" smtClean="0">
                <a:solidFill>
                  <a:srgbClr val="00B050"/>
                </a:solidFill>
                <a:latin typeface="+mn-ea"/>
              </a:rPr>
              <a:t>이상</a:t>
            </a:r>
            <a:endParaRPr lang="en-US" altLang="ko-KR" sz="1200" b="1" dirty="0" smtClean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+mn-ea"/>
              </a:rPr>
              <a:t>  IP65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rgbClr val="00B050"/>
                </a:solidFill>
                <a:latin typeface="+mn-ea"/>
              </a:rPr>
              <a:t>싱글빔</a:t>
            </a:r>
            <a:r>
              <a:rPr lang="ko-KR" altLang="en-US" sz="1200" b="1" dirty="0" smtClean="0">
                <a:solidFill>
                  <a:srgbClr val="00B050"/>
                </a:solidFill>
                <a:latin typeface="+mn-ea"/>
              </a:rPr>
              <a:t> 또는 수질센서</a:t>
            </a:r>
            <a:endParaRPr lang="en-US" altLang="ko-KR" sz="1200" b="1" dirty="0" smtClean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n-ea"/>
              </a:rPr>
              <a:t> </a:t>
            </a:r>
            <a:r>
              <a:rPr lang="ko-KR" altLang="en-US" sz="1180" b="1" dirty="0" smtClean="0">
                <a:solidFill>
                  <a:srgbClr val="00B050"/>
                </a:solidFill>
                <a:latin typeface="+mn-ea"/>
              </a:rPr>
              <a:t>경로자율운항</a:t>
            </a:r>
            <a:r>
              <a:rPr lang="en-US" altLang="ko-KR" sz="1180" b="1" dirty="0" smtClean="0">
                <a:solidFill>
                  <a:srgbClr val="00B050"/>
                </a:solidFill>
                <a:latin typeface="+mn-ea"/>
              </a:rPr>
              <a:t>,</a:t>
            </a:r>
            <a:r>
              <a:rPr lang="ko-KR" altLang="en-US" sz="1180" b="1" dirty="0" err="1" smtClean="0">
                <a:solidFill>
                  <a:srgbClr val="00B050"/>
                </a:solidFill>
                <a:latin typeface="+mn-ea"/>
              </a:rPr>
              <a:t>점항법</a:t>
            </a:r>
            <a:r>
              <a:rPr lang="en-US" altLang="ko-KR" sz="1180" b="1" dirty="0" smtClean="0">
                <a:solidFill>
                  <a:srgbClr val="00B050"/>
                </a:solidFill>
                <a:latin typeface="+mn-ea"/>
              </a:rPr>
              <a:t>,</a:t>
            </a:r>
            <a:r>
              <a:rPr lang="ko-KR" altLang="en-US" sz="1180" b="1" dirty="0" smtClean="0">
                <a:solidFill>
                  <a:srgbClr val="00B050"/>
                </a:solidFill>
                <a:latin typeface="+mn-ea"/>
              </a:rPr>
              <a:t>자동귀환</a:t>
            </a:r>
            <a:r>
              <a:rPr lang="en-US" altLang="ko-KR" sz="1180" b="1" dirty="0" smtClean="0">
                <a:solidFill>
                  <a:srgbClr val="00B050"/>
                </a:solidFill>
                <a:latin typeface="+mn-ea"/>
              </a:rPr>
              <a:t>,</a:t>
            </a:r>
            <a:r>
              <a:rPr lang="ko-KR" altLang="en-US" sz="1180" b="1" dirty="0" smtClean="0">
                <a:solidFill>
                  <a:srgbClr val="00B050"/>
                </a:solidFill>
                <a:latin typeface="+mn-ea"/>
              </a:rPr>
              <a:t>충돌회피</a:t>
            </a:r>
            <a:endParaRPr lang="en-US" altLang="ko-KR" sz="1180" b="1" dirty="0">
              <a:solidFill>
                <a:srgbClr val="00B050"/>
              </a:solidFill>
              <a:latin typeface="+mn-ea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6272212" y="3075473"/>
            <a:ext cx="4329113" cy="310559"/>
            <a:chOff x="290006" y="1563630"/>
            <a:chExt cx="1533807" cy="310559"/>
          </a:xfrm>
        </p:grpSpPr>
        <p:sp>
          <p:nvSpPr>
            <p:cNvPr id="42" name="직사각형 41"/>
            <p:cNvSpPr/>
            <p:nvPr/>
          </p:nvSpPr>
          <p:spPr>
            <a:xfrm>
              <a:off x="297626" y="1564262"/>
              <a:ext cx="1526187" cy="30392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defTabSz="104717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600" b="1" smtClean="0">
                  <a:latin typeface="+mj-ea"/>
                  <a:ea typeface="+mj-ea"/>
                </a:rPr>
                <a:t>SPECIFICATION</a:t>
              </a:r>
              <a:endParaRPr lang="en-US" altLang="ko-KR" sz="1600" b="1">
                <a:latin typeface="+mj-ea"/>
                <a:ea typeface="+mj-ea"/>
              </a:endParaRPr>
            </a:p>
          </p:txBody>
        </p:sp>
        <p:pic>
          <p:nvPicPr>
            <p:cNvPr id="43" name="Picture 1" descr="\\Mk-newpc\옥빈 맥 공유\디자인앤피티\발표용psd\1.png"/>
            <p:cNvPicPr>
              <a:picLocks noChangeAspect="1" noChangeArrowheads="1"/>
            </p:cNvPicPr>
            <p:nvPr/>
          </p:nvPicPr>
          <p:blipFill>
            <a:blip r:embed="rId8" cstate="print"/>
            <a:srcRect l="78196" t="12292" r="2800" b="80139"/>
            <a:stretch>
              <a:fillRect/>
            </a:stretch>
          </p:blipFill>
          <p:spPr bwMode="auto">
            <a:xfrm>
              <a:off x="290006" y="1563630"/>
              <a:ext cx="899144" cy="310559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35338" y="3523402"/>
            <a:ext cx="1121003" cy="6345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36029" y="4246337"/>
            <a:ext cx="1120595" cy="6329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36101" y="4972762"/>
            <a:ext cx="1124743" cy="636144"/>
          </a:xfrm>
          <a:prstGeom prst="rect">
            <a:avLst/>
          </a:prstGeom>
        </p:spPr>
      </p:pic>
      <p:pic>
        <p:nvPicPr>
          <p:cNvPr id="26" name="그림 25" descr="그림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6196" y="3065220"/>
            <a:ext cx="2871216" cy="1944624"/>
          </a:xfrm>
          <a:prstGeom prst="rect">
            <a:avLst/>
          </a:prstGeom>
        </p:spPr>
      </p:pic>
      <p:sp>
        <p:nvSpPr>
          <p:cNvPr id="28" name="슬라이드 번호 개체 틀 10"/>
          <p:cNvSpPr txBox="1">
            <a:spLocks/>
          </p:cNvSpPr>
          <p:nvPr/>
        </p:nvSpPr>
        <p:spPr>
          <a:xfrm>
            <a:off x="9984508" y="146648"/>
            <a:ext cx="567465" cy="402483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318737-B8A7-461C-BF19-9B6AC5418DCB}" type="slidenum">
              <a:rPr kumimoji="0" lang="en-US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7" name="_x269645696" descr="EMB0000315cbb0b">
            <a:hlinkClick r:id="rId13" action="ppaction://hlinksldjump"/>
          </p:cNvPr>
          <p:cNvPicPr>
            <a:picLocks noChangeAspect="1" noChangeArrowheads="1"/>
          </p:cNvPicPr>
          <p:nvPr/>
        </p:nvPicPr>
        <p:blipFill>
          <a:blip r:embed="rId14" cstate="print"/>
          <a:srcRect t="7495"/>
          <a:stretch>
            <a:fillRect/>
          </a:stretch>
        </p:blipFill>
        <p:spPr bwMode="auto">
          <a:xfrm>
            <a:off x="360366" y="955964"/>
            <a:ext cx="3139292" cy="1781283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3176913" y="5062353"/>
            <a:ext cx="3011480" cy="1991339"/>
            <a:chOff x="3176913" y="5062353"/>
            <a:chExt cx="3011480" cy="1991339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176913" y="5096588"/>
              <a:ext cx="2928323" cy="1957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5368705" y="5187636"/>
              <a:ext cx="736531" cy="5069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870" y="5062353"/>
              <a:ext cx="1104523" cy="705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1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59" y="1747319"/>
            <a:ext cx="3303430" cy="1930885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무선 영상</a:t>
            </a:r>
            <a:r>
              <a:rPr lang="en-US" altLang="ko-KR" b="1" smtClean="0"/>
              <a:t> </a:t>
            </a:r>
            <a:r>
              <a:rPr lang="ko-KR" altLang="en-US" b="1" smtClean="0"/>
              <a:t>통신 모뎀 </a:t>
            </a:r>
            <a:r>
              <a:rPr lang="en-US" altLang="ko-KR" b="1" smtClean="0"/>
              <a:t>(2.4GHz / KC</a:t>
            </a:r>
            <a:r>
              <a:rPr lang="ko-KR" altLang="en-US" b="1" smtClean="0"/>
              <a:t>인증 제품</a:t>
            </a:r>
            <a:r>
              <a:rPr lang="en-US" altLang="ko-KR" b="1" smtClean="0"/>
              <a:t>)</a:t>
            </a:r>
            <a:endParaRPr lang="ko-KR" altLang="en-US" b="1" spc="-150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846549"/>
              </p:ext>
            </p:extLst>
          </p:nvPr>
        </p:nvGraphicFramePr>
        <p:xfrm>
          <a:off x="65028" y="1437781"/>
          <a:ext cx="6167816" cy="5216056"/>
        </p:xfrm>
        <a:graphic>
          <a:graphicData uri="http://schemas.openxmlformats.org/drawingml/2006/table">
            <a:tbl>
              <a:tblPr/>
              <a:tblGrid>
                <a:gridCol w="2498757"/>
                <a:gridCol w="3669059"/>
              </a:tblGrid>
              <a:tr h="2757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baseline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항목</a:t>
                      </a:r>
                      <a:endParaRPr lang="ko-KR" altLang="en-US" sz="1200" b="1" kern="0" spc="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7995" marR="37995" marT="10507" marB="10507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7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baseline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UCN5HPT</a:t>
                      </a:r>
                      <a:endParaRPr lang="ko-KR" altLang="en-US" sz="1200" b="1" kern="0" spc="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37995" marR="37995" marT="10507" marB="10507" anchor="ctr">
                    <a:lnL w="3175" cap="flat" cmpd="sng" algn="ctr">
                      <a:solidFill>
                        <a:srgbClr val="F7F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62138">
                <a:tc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Video Input(</a:t>
                      </a:r>
                      <a:r>
                        <a:rPr lang="ko-KR" altLang="en-US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영상 입력</a:t>
                      </a: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HDMI mini / Flexible Flat Cable(FFC)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5290">
                <a:tc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Resolution(</a:t>
                      </a:r>
                      <a:r>
                        <a:rPr lang="ko-KR" altLang="en-US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화소수</a:t>
                      </a: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1080P / 60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8499">
                <a:tc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Frequency(</a:t>
                      </a:r>
                      <a:r>
                        <a:rPr lang="ko-KR" altLang="en-US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주파수</a:t>
                      </a: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2.4GHz(2402MHz-2482MHz)</a:t>
                      </a:r>
                      <a:endParaRPr lang="en-US" altLang="ko-KR" sz="1100" b="1" kern="0" spc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8499">
                <a:tc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Latency(</a:t>
                      </a:r>
                      <a:r>
                        <a:rPr lang="ko-KR" altLang="en-US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통신지연</a:t>
                      </a: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≤</a:t>
                      </a: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50-70ms</a:t>
                      </a:r>
                      <a:endParaRPr lang="en-US" altLang="ko-KR" sz="1100" b="1" kern="0" spc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2143">
                <a:tc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Dimension(</a:t>
                      </a:r>
                      <a:r>
                        <a:rPr lang="ko-KR" altLang="en-US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크기</a:t>
                      </a: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76*48*20mm</a:t>
                      </a:r>
                      <a:endParaRPr lang="en-US" altLang="ko-KR" sz="1100" b="1" kern="0" spc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0245">
                <a:tc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Weight(</a:t>
                      </a:r>
                      <a:r>
                        <a:rPr lang="ko-KR" altLang="en-US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무게</a:t>
                      </a: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TX 93G / RX 93G</a:t>
                      </a:r>
                      <a:endParaRPr lang="en-US" altLang="ko-KR" sz="1100" b="1" kern="0" spc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9299">
                <a:tc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Data Transmission(</a:t>
                      </a:r>
                      <a:r>
                        <a:rPr lang="ko-KR" altLang="en-US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 전송</a:t>
                      </a: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SBUS/TTL/MAVLINK Telemetry</a:t>
                      </a:r>
                      <a:endParaRPr lang="en-US" altLang="ko-KR" sz="1100" b="1" kern="0" spc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5596">
                <a:tc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Transmission Distance(</a:t>
                      </a:r>
                      <a:r>
                        <a:rPr lang="ko-KR" altLang="en-US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전송 거리</a:t>
                      </a: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Air to ground 5km</a:t>
                      </a:r>
                      <a:endParaRPr lang="en-US" altLang="ko-KR" sz="1100" b="1" kern="0" spc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5457">
                <a:tc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Software(</a:t>
                      </a:r>
                      <a:r>
                        <a:rPr lang="ko-KR" altLang="en-US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소프트웨어</a:t>
                      </a: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 통신</a:t>
                      </a: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 해상도 조절</a:t>
                      </a: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비트 전송률 조정</a:t>
                      </a:r>
                      <a:endParaRPr lang="en-US" altLang="ko-KR" sz="1100" b="1" kern="0" spc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0246">
                <a:tc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Temperature Range(</a:t>
                      </a:r>
                      <a:r>
                        <a:rPr lang="ko-KR" altLang="en-US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온도 범위</a:t>
                      </a: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Operating temperature : -40</a:t>
                      </a:r>
                      <a:r>
                        <a:rPr lang="en-US" sz="1100" b="1" kern="0" spc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℃~+85</a:t>
                      </a: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℃,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Storage temperature : -55</a:t>
                      </a: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℃~+100℃</a:t>
                      </a:r>
                      <a:endParaRPr lang="en-US" sz="1100" b="1" kern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9299">
                <a:tc rowSpan="3"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Interface(</a:t>
                      </a:r>
                      <a:r>
                        <a:rPr lang="ko-KR" altLang="en-US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en-US" altLang="ko-KR" sz="1100" b="1" kern="0" spc="0" baseline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100Mbps Ethernet to USB / RJ45 on Windows x 1</a:t>
                      </a:r>
                      <a:endParaRPr lang="en-US" altLang="ko-KR" sz="1100" b="1" kern="0" spc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4904">
                <a:tc vMerge="1"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S1 TTL bidirectional seiral port x 1</a:t>
                      </a:r>
                      <a:endParaRPr lang="ko-KR" altLang="en-US" sz="1100" b="1" kern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9299">
                <a:tc vMerge="1">
                  <a:txBody>
                    <a:bodyPr/>
                    <a:lstStyle/>
                    <a:p>
                      <a:pPr marL="144000" marR="0" indent="-14400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1" kern="0" spc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baseline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Power input x 1</a:t>
                      </a:r>
                      <a:endParaRPr lang="en-US" altLang="ko-KR" sz="1100" b="1" kern="0" spc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664" marR="56664" marT="15669" marB="15669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32" name="Picture 8" descr="ㅇㅇ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7"/>
          <a:stretch>
            <a:fillRect/>
          </a:stretch>
        </p:blipFill>
        <p:spPr bwMode="auto">
          <a:xfrm>
            <a:off x="6310265" y="3982945"/>
            <a:ext cx="4381548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>
            <a:off x="8664787" y="1613954"/>
            <a:ext cx="601071" cy="4792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063716" y="1349228"/>
            <a:ext cx="1202142" cy="254922"/>
          </a:xfrm>
          <a:prstGeom prst="rect">
            <a:avLst/>
          </a:prstGeom>
          <a:noFill/>
          <a:ln w="190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63" tIns="36281" rIns="72563" bIns="36281"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018127" y="1333536"/>
            <a:ext cx="1293319" cy="257937"/>
          </a:xfrm>
          <a:prstGeom prst="rect">
            <a:avLst/>
          </a:prstGeom>
          <a:noFill/>
        </p:spPr>
        <p:txBody>
          <a:bodyPr wrap="square" lIns="72563" tIns="36281" rIns="72563" bIns="36281" rtlCol="0">
            <a:spAutoFit/>
          </a:bodyPr>
          <a:lstStyle/>
          <a:p>
            <a:pPr algn="ctr"/>
            <a:r>
              <a:rPr lang="ko-KR" altLang="en-US" sz="1200" b="1" smtClean="0"/>
              <a:t>탑재용 </a:t>
            </a:r>
            <a:r>
              <a:rPr lang="en-US" altLang="ko-KR" sz="1200" b="1" smtClean="0"/>
              <a:t>TX</a:t>
            </a:r>
            <a:endParaRPr lang="ko-KR" altLang="en-US" sz="1200" b="1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7157059" y="2118325"/>
            <a:ext cx="601071" cy="4792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555988" y="1853599"/>
            <a:ext cx="1202142" cy="254922"/>
          </a:xfrm>
          <a:prstGeom prst="rect">
            <a:avLst/>
          </a:prstGeom>
          <a:noFill/>
          <a:ln w="190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63" tIns="36281" rIns="72563" bIns="36281"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454651" y="1869870"/>
            <a:ext cx="1293319" cy="257937"/>
          </a:xfrm>
          <a:prstGeom prst="rect">
            <a:avLst/>
          </a:prstGeom>
          <a:noFill/>
        </p:spPr>
        <p:txBody>
          <a:bodyPr wrap="square" lIns="72563" tIns="36281" rIns="72563" bIns="36281" rtlCol="0">
            <a:spAutoFit/>
          </a:bodyPr>
          <a:lstStyle/>
          <a:p>
            <a:pPr algn="ctr"/>
            <a:r>
              <a:rPr lang="ko-KR" altLang="en-US" sz="1200" b="1" smtClean="0"/>
              <a:t>지상용 </a:t>
            </a:r>
            <a:r>
              <a:rPr lang="en-US" altLang="ko-KR" sz="1200" b="1" smtClean="0"/>
              <a:t>RX</a:t>
            </a:r>
            <a:endParaRPr lang="ko-KR" altLang="en-US" sz="1200" b="1" dirty="0"/>
          </a:p>
        </p:txBody>
      </p:sp>
      <p:sp>
        <p:nvSpPr>
          <p:cNvPr id="16" name="직사각형 15"/>
          <p:cNvSpPr/>
          <p:nvPr/>
        </p:nvSpPr>
        <p:spPr>
          <a:xfrm>
            <a:off x="6341579" y="3653225"/>
            <a:ext cx="1109424" cy="254922"/>
          </a:xfrm>
          <a:prstGeom prst="rect">
            <a:avLst/>
          </a:prstGeom>
          <a:noFill/>
          <a:ln w="19050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63" tIns="36281" rIns="72563" bIns="36281"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295991" y="3658149"/>
            <a:ext cx="1155012" cy="257937"/>
          </a:xfrm>
          <a:prstGeom prst="rect">
            <a:avLst/>
          </a:prstGeom>
          <a:noFill/>
        </p:spPr>
        <p:txBody>
          <a:bodyPr wrap="square" lIns="72563" tIns="36281" rIns="72563" bIns="36281" rtlCol="0">
            <a:spAutoFit/>
          </a:bodyPr>
          <a:lstStyle/>
          <a:p>
            <a:pPr algn="ctr"/>
            <a:r>
              <a:rPr lang="ko-KR" altLang="en-US" sz="1200" b="1" smtClean="0"/>
              <a:t>구성품</a:t>
            </a:r>
            <a:endParaRPr lang="ko-KR" altLang="en-US" sz="1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273994" y="6240370"/>
            <a:ext cx="435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1PCS Tx Antenna / 1PCS Rx Antenna / 1PCS Tplayer Key / 2PCS HDMI Cable / 2PCS Feed Antenna Cable / 4PCS Ethernet Cable / 4PCS TTL Data Cable / 4PCS Power Cable / 1PCS Package Box</a:t>
            </a:r>
            <a:endParaRPr lang="ko-KR" altLang="en-US" sz="1200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90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Network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&amp; System Integration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29067A5C-178C-4338-AA1A-D8009A2188D7}" type="slidenum">
              <a:rPr lang="ko-KR" altLang="en-US" smtClean="0">
                <a:latin typeface="+mn-ea"/>
                <a:ea typeface="+mn-ea"/>
              </a:rPr>
              <a:pPr/>
              <a:t>25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168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-</a:t>
            </a:r>
          </a:p>
        </p:txBody>
      </p:sp>
      <p:pic>
        <p:nvPicPr>
          <p:cNvPr id="3074" name="Picture 2" descr="C:\Users\UCN-HI\Desktop\시스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04" y="1427476"/>
            <a:ext cx="8152554" cy="53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1405"/>
            <a:ext cx="10691813" cy="772419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0890" y="226886"/>
            <a:ext cx="10050034" cy="7105903"/>
          </a:xfrm>
          <a:prstGeom prst="rect">
            <a:avLst/>
          </a:prstGeom>
          <a:noFill/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551" tIns="49775" rIns="99551" bIns="49775"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91222" y="2186489"/>
            <a:ext cx="504817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7200" b="1" smtClean="0">
                <a:ln/>
              </a:rPr>
              <a:t>감사합니다</a:t>
            </a:r>
            <a:r>
              <a:rPr lang="en-US" altLang="ko-KR" sz="7200" b="1" smtClean="0">
                <a:ln/>
              </a:rPr>
              <a:t>.</a:t>
            </a:r>
            <a:endParaRPr lang="en-US" altLang="ko-KR" sz="7200" b="1" dirty="0" smtClean="0">
              <a:ln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13" y="531461"/>
            <a:ext cx="3493914" cy="6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968001" y="402484"/>
            <a:ext cx="9012762" cy="503290"/>
          </a:xfrm>
        </p:spPr>
        <p:txBody>
          <a:bodyPr/>
          <a:lstStyle/>
          <a:p>
            <a:r>
              <a:rPr lang="ko-KR" altLang="en-US" b="1" spc="-150" dirty="0" smtClean="0">
                <a:latin typeface="+mn-ea"/>
                <a:ea typeface="+mn-ea"/>
              </a:rPr>
              <a:t>회사 </a:t>
            </a:r>
            <a:r>
              <a:rPr lang="ko-KR" altLang="en-US" b="1" spc="-150" smtClean="0">
                <a:latin typeface="+mn-ea"/>
                <a:ea typeface="+mn-ea"/>
              </a:rPr>
              <a:t>연혁  </a:t>
            </a:r>
            <a:r>
              <a:rPr lang="en-US" altLang="ko-KR" sz="2000" spc="-150" smtClean="0">
                <a:solidFill>
                  <a:srgbClr val="0061B3"/>
                </a:solidFill>
                <a:latin typeface="+mn-ea"/>
                <a:ea typeface="+mn-ea"/>
              </a:rPr>
              <a:t>2001~2013</a:t>
            </a:r>
            <a:endParaRPr lang="ko-KR" altLang="en-US" spc="-150" dirty="0">
              <a:solidFill>
                <a:srgbClr val="0061B3"/>
              </a:solidFill>
              <a:latin typeface="+mn-ea"/>
              <a:ea typeface="+mn-ea"/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04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>
          <a:xfrm>
            <a:off x="9984508" y="146648"/>
            <a:ext cx="567465" cy="402483"/>
          </a:xfrm>
        </p:spPr>
        <p:txBody>
          <a:bodyPr/>
          <a:lstStyle/>
          <a:p>
            <a:fld id="{59AAF947-EB96-40CD-BDA3-191AC48C826A}" type="slidenum">
              <a:rPr lang="ko-KR" altLang="en-US" spc="-150" smtClean="0">
                <a:latin typeface="+mn-ea"/>
                <a:ea typeface="+mn-ea"/>
              </a:rPr>
              <a:pPr/>
              <a:t>3</a:t>
            </a:fld>
            <a:endParaRPr lang="ko-KR" altLang="en-US" spc="-150">
              <a:latin typeface="+mn-ea"/>
              <a:ea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1057081" y="1403580"/>
            <a:ext cx="2" cy="5299144"/>
          </a:xfrm>
          <a:prstGeom prst="line">
            <a:avLst/>
          </a:prstGeom>
          <a:ln w="412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 rot="5400000">
            <a:off x="967083" y="1313580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56862" y="1222972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>
                <a:solidFill>
                  <a:srgbClr val="0061B3"/>
                </a:solidFill>
                <a:latin typeface="+mn-ea"/>
              </a:rPr>
              <a:t>2001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958073" y="1237380"/>
            <a:ext cx="338554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1503FD"/>
                </a:solidFill>
                <a:latin typeface="+mn-ea"/>
              </a:rPr>
              <a:t>06</a:t>
            </a:r>
            <a:endParaRPr lang="ko-KR" altLang="en-US" sz="1200" spc="-100" dirty="0">
              <a:solidFill>
                <a:srgbClr val="1503FD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267478" y="1243894"/>
            <a:ext cx="7107048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spc="-100" dirty="0" err="1">
                <a:solidFill>
                  <a:srgbClr val="1503FD"/>
                </a:solidFill>
                <a:latin typeface="+mn-ea"/>
              </a:rPr>
              <a:t>유콘시스템</a:t>
            </a:r>
            <a:r>
              <a:rPr lang="ko-KR" altLang="en-US" sz="1200" b="1" spc="-100" dirty="0">
                <a:solidFill>
                  <a:srgbClr val="1503FD"/>
                </a:solidFill>
                <a:latin typeface="+mn-ea"/>
              </a:rPr>
              <a:t> 주식회사 </a:t>
            </a:r>
            <a:r>
              <a:rPr lang="ko-KR" altLang="en-US" sz="1200" b="1" spc="-100" dirty="0" smtClean="0">
                <a:solidFill>
                  <a:srgbClr val="1503FD"/>
                </a:solidFill>
                <a:latin typeface="+mn-ea"/>
              </a:rPr>
              <a:t>법인설립</a:t>
            </a:r>
          </a:p>
        </p:txBody>
      </p:sp>
      <p:sp>
        <p:nvSpPr>
          <p:cNvPr id="53" name="타원 52"/>
          <p:cNvSpPr/>
          <p:nvPr/>
        </p:nvSpPr>
        <p:spPr>
          <a:xfrm rot="5400000">
            <a:off x="976862" y="1753264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66480" y="164987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2002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58073" y="1647032"/>
            <a:ext cx="328936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03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08</a:t>
            </a:r>
            <a:endParaRPr lang="ko-KR" altLang="en-US" sz="1200" spc="-1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06245" y="1660315"/>
            <a:ext cx="710704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자동이착륙용 지상통제 컴퓨터 개발 </a:t>
            </a:r>
            <a:r>
              <a:rPr lang="en-US" altLang="ko-KR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국방과학연구소</a:t>
            </a:r>
            <a:endParaRPr lang="en-US" altLang="ko-KR" sz="1200" spc="-100" dirty="0" smtClean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스마트 무인기 로봇항공기 관제시스템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개발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국방과학연구소</a:t>
            </a:r>
            <a:endParaRPr lang="ko-KR" altLang="en-US" sz="1200" spc="-1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7" name="타원 56"/>
          <p:cNvSpPr/>
          <p:nvPr/>
        </p:nvSpPr>
        <p:spPr>
          <a:xfrm rot="5400000">
            <a:off x="971541" y="2314801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60222" y="2195486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2004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941049" y="2232779"/>
            <a:ext cx="338554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0000FF"/>
                </a:solidFill>
                <a:latin typeface="+mn-ea"/>
              </a:rPr>
              <a:t>08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10</a:t>
            </a:r>
            <a:endParaRPr lang="ko-KR" altLang="en-US" sz="1200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287009" y="2232779"/>
            <a:ext cx="710704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spc="-100" dirty="0">
                <a:solidFill>
                  <a:srgbClr val="00B050"/>
                </a:solidFill>
                <a:latin typeface="+mn-ea"/>
              </a:rPr>
              <a:t>무인항공기 지상통제시스템 국내최초 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수출</a:t>
            </a:r>
            <a:r>
              <a:rPr lang="ko-KR" altLang="en-US" sz="1200" b="1" spc="-100" dirty="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ko-KR" sz="1200" b="1" spc="-100" dirty="0">
                <a:solidFill>
                  <a:srgbClr val="00B050"/>
                </a:solidFill>
                <a:latin typeface="+mn-ea"/>
              </a:rPr>
              <a:t>– </a:t>
            </a:r>
            <a:r>
              <a:rPr lang="ko-KR" altLang="en-US" sz="1200" b="1" spc="-100" dirty="0" err="1" smtClean="0">
                <a:solidFill>
                  <a:srgbClr val="00B050"/>
                </a:solidFill>
                <a:latin typeface="+mn-ea"/>
              </a:rPr>
              <a:t>아랍에미레이트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 공군</a:t>
            </a:r>
            <a:endParaRPr lang="en-US" altLang="ko-KR" sz="1200" b="1" spc="-100" dirty="0" smtClean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장거리 정보전송체계 장비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개발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– </a:t>
            </a:r>
            <a:r>
              <a:rPr lang="ko-KR" altLang="en-US" sz="1200" spc="-100" dirty="0" err="1" smtClean="0">
                <a:solidFill>
                  <a:srgbClr val="0061B3"/>
                </a:solidFill>
                <a:latin typeface="+mn-ea"/>
              </a:rPr>
              <a:t>아랍에미레이트</a:t>
            </a:r>
            <a:endParaRPr lang="ko-KR" altLang="en-US" sz="1200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61" name="타원 60"/>
          <p:cNvSpPr/>
          <p:nvPr/>
        </p:nvSpPr>
        <p:spPr>
          <a:xfrm rot="5400000">
            <a:off x="976862" y="2770411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160221" y="267574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2005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941048" y="2737099"/>
            <a:ext cx="338554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02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11</a:t>
            </a:r>
            <a:endParaRPr lang="ko-KR" altLang="en-US" sz="1200" spc="-1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287008" y="2736199"/>
            <a:ext cx="710704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100" dirty="0" err="1">
                <a:solidFill>
                  <a:schemeClr val="accent5">
                    <a:lumMod val="75000"/>
                  </a:schemeClr>
                </a:solidFill>
                <a:latin typeface="+mn-ea"/>
              </a:rPr>
              <a:t>아랍에미레이트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공군 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UAV R&amp;D Center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기술고문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200" spc="-100" dirty="0" err="1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아랍에미레이트</a:t>
            </a:r>
            <a:endParaRPr lang="en-US" altLang="ko-KR" sz="1200" spc="-100" dirty="0" smtClean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대한민국 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10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대 신기술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선정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산업자원부</a:t>
            </a:r>
            <a:endParaRPr lang="ko-KR" altLang="en-US" sz="1200" spc="-1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5" name="타원 64"/>
          <p:cNvSpPr/>
          <p:nvPr/>
        </p:nvSpPr>
        <p:spPr>
          <a:xfrm rot="5400000">
            <a:off x="967083" y="3401964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160220" y="329275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2006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28924" y="3309863"/>
            <a:ext cx="338554" cy="1052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06</a:t>
            </a:r>
          </a:p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1503FD"/>
                </a:solidFill>
                <a:latin typeface="+mn-ea"/>
              </a:rPr>
              <a:t>09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10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11</a:t>
            </a:r>
            <a:endParaRPr lang="ko-KR" altLang="en-US" sz="1200" spc="-1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287008" y="3320135"/>
            <a:ext cx="7107048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해군 네트워크 구축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(RTVTS</a:t>
            </a:r>
            <a:r>
              <a:rPr lang="en-US" altLang="ko-KR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해군본부</a:t>
            </a:r>
            <a:endParaRPr lang="en-US" altLang="ko-KR" sz="1200" spc="-100" dirty="0" smtClean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spc="-100" dirty="0">
                <a:solidFill>
                  <a:srgbClr val="00B050"/>
                </a:solidFill>
                <a:latin typeface="+mn-ea"/>
              </a:rPr>
              <a:t>무인항공기 지상통제시스템 </a:t>
            </a:r>
            <a:r>
              <a:rPr lang="en-US" altLang="ko-KR" sz="1200" b="1" spc="-100" dirty="0">
                <a:solidFill>
                  <a:srgbClr val="00B050"/>
                </a:solidFill>
                <a:latin typeface="+mn-ea"/>
              </a:rPr>
              <a:t>2</a:t>
            </a:r>
            <a:r>
              <a:rPr lang="ko-KR" altLang="en-US" sz="1200" b="1" spc="-100" dirty="0">
                <a:solidFill>
                  <a:srgbClr val="00B050"/>
                </a:solidFill>
                <a:latin typeface="+mn-ea"/>
              </a:rPr>
              <a:t>차 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수출</a:t>
            </a:r>
            <a:r>
              <a:rPr lang="ko-KR" altLang="en-US" sz="1200" spc="-100" dirty="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B050"/>
                </a:solidFill>
                <a:latin typeface="+mn-ea"/>
              </a:rPr>
              <a:t>– </a:t>
            </a:r>
            <a:r>
              <a:rPr lang="ko-KR" altLang="en-US" sz="1200" b="1" spc="-100" dirty="0" err="1" smtClean="0">
                <a:solidFill>
                  <a:srgbClr val="00B050"/>
                </a:solidFill>
                <a:latin typeface="+mn-ea"/>
              </a:rPr>
              <a:t>아랍에미레이트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 공군</a:t>
            </a:r>
            <a:endParaRPr lang="en-US" altLang="ko-KR" sz="1200" b="1" spc="-100" dirty="0" smtClean="0">
              <a:solidFill>
                <a:srgbClr val="00B050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MAV(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초소형무인항공기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개발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200" spc="-100" dirty="0" err="1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방위사업청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국방과학연구소</a:t>
            </a:r>
            <a:endParaRPr lang="en-US" altLang="ko-KR" sz="1200" spc="-100" dirty="0" smtClean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MUAV(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중고도 정찰용 무인항공기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탐색개발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국방과학연구소</a:t>
            </a:r>
            <a:endParaRPr lang="ko-KR" altLang="en-US" sz="1200" spc="-1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9" name="타원 68"/>
          <p:cNvSpPr/>
          <p:nvPr/>
        </p:nvSpPr>
        <p:spPr>
          <a:xfrm rot="5400000">
            <a:off x="976862" y="4499049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179602" y="4390024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2009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928924" y="4392817"/>
            <a:ext cx="338554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1503FD"/>
                </a:solidFill>
                <a:latin typeface="+mn-ea"/>
              </a:rPr>
              <a:t>01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10</a:t>
            </a:r>
            <a:endParaRPr lang="ko-KR" altLang="en-US" sz="1200" spc="-1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267478" y="4392817"/>
            <a:ext cx="710704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spc="-100" dirty="0">
                <a:solidFill>
                  <a:srgbClr val="1503FD"/>
                </a:solidFill>
                <a:latin typeface="+mn-ea"/>
              </a:rPr>
              <a:t>소형무인항공기</a:t>
            </a:r>
            <a:r>
              <a:rPr lang="en-US" altLang="ko-KR" sz="1200" b="1" spc="-100" dirty="0">
                <a:solidFill>
                  <a:srgbClr val="1503FD"/>
                </a:solidFill>
                <a:latin typeface="+mn-ea"/>
              </a:rPr>
              <a:t>(RemoEye-006</a:t>
            </a:r>
            <a:r>
              <a:rPr lang="en-US" altLang="ko-KR" sz="1200" b="1" spc="-100" smtClean="0">
                <a:solidFill>
                  <a:srgbClr val="1503FD"/>
                </a:solidFill>
                <a:latin typeface="+mn-ea"/>
              </a:rPr>
              <a:t>), </a:t>
            </a:r>
            <a:r>
              <a:rPr lang="ko-KR" altLang="en-US" sz="1200" b="1" spc="-100" smtClean="0">
                <a:solidFill>
                  <a:srgbClr val="1503FD"/>
                </a:solidFill>
                <a:latin typeface="+mn-ea"/>
              </a:rPr>
              <a:t>대한민국 </a:t>
            </a:r>
            <a:r>
              <a:rPr lang="ko-KR" altLang="en-US" sz="1200" b="1" spc="-100" dirty="0">
                <a:solidFill>
                  <a:srgbClr val="1503FD"/>
                </a:solidFill>
                <a:latin typeface="+mn-ea"/>
              </a:rPr>
              <a:t>해병대 </a:t>
            </a:r>
            <a:r>
              <a:rPr lang="ko-KR" altLang="en-US" sz="1200" b="1" spc="-100" dirty="0" smtClean="0">
                <a:solidFill>
                  <a:srgbClr val="1503FD"/>
                </a:solidFill>
                <a:latin typeface="+mn-ea"/>
              </a:rPr>
              <a:t>전력화</a:t>
            </a:r>
            <a:r>
              <a:rPr lang="ko-KR" altLang="en-US" sz="1200" spc="-100" dirty="0">
                <a:solidFill>
                  <a:srgbClr val="1503FD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1503FD"/>
                </a:solidFill>
                <a:latin typeface="+mn-ea"/>
              </a:rPr>
              <a:t>– </a:t>
            </a:r>
            <a:r>
              <a:rPr lang="ko-KR" altLang="en-US" sz="1200" b="1" spc="-100" dirty="0" err="1" smtClean="0">
                <a:solidFill>
                  <a:srgbClr val="1503FD"/>
                </a:solidFill>
                <a:latin typeface="+mn-ea"/>
              </a:rPr>
              <a:t>방위사업청</a:t>
            </a:r>
            <a:endParaRPr lang="en-US" altLang="ko-KR" sz="1200" b="1" spc="-100" dirty="0" smtClean="0">
              <a:solidFill>
                <a:srgbClr val="1503FD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100" dirty="0" err="1">
                <a:solidFill>
                  <a:schemeClr val="accent5">
                    <a:lumMod val="75000"/>
                  </a:schemeClr>
                </a:solidFill>
                <a:latin typeface="+mn-ea"/>
              </a:rPr>
              <a:t>차기군단급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무인항공기 지상통제장비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개발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국방과학연구소</a:t>
            </a:r>
            <a:endParaRPr lang="ko-KR" altLang="en-US" sz="1200" spc="-1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5" name="타원 84"/>
          <p:cNvSpPr/>
          <p:nvPr/>
        </p:nvSpPr>
        <p:spPr>
          <a:xfrm rot="5400000">
            <a:off x="986480" y="5093310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166282" y="4998644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2010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941048" y="4995639"/>
            <a:ext cx="328936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01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09</a:t>
            </a:r>
            <a:endParaRPr lang="ko-KR" altLang="en-US" sz="1200" spc="-100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267478" y="4995639"/>
            <a:ext cx="710704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지상로봇 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통제 시스템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개발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chemeClr val="accent5">
                    <a:lumMod val="75000"/>
                  </a:schemeClr>
                </a:solidFill>
                <a:latin typeface="+mn-ea"/>
              </a:rPr>
              <a:t>국방과학연구소</a:t>
            </a:r>
            <a:endParaRPr lang="en-US" altLang="ko-KR" sz="1200" spc="-100" dirty="0" smtClean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자동자세제어 </a:t>
            </a:r>
            <a:r>
              <a:rPr lang="en-US" altLang="ko-KR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200" spc="-100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항법센서 개발</a:t>
            </a:r>
          </a:p>
        </p:txBody>
      </p:sp>
      <p:sp>
        <p:nvSpPr>
          <p:cNvPr id="101" name="타원 100"/>
          <p:cNvSpPr/>
          <p:nvPr/>
        </p:nvSpPr>
        <p:spPr>
          <a:xfrm rot="5400000">
            <a:off x="986282" y="5696440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179602" y="5601774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2011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928924" y="5630072"/>
            <a:ext cx="338554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1503FD"/>
                </a:solidFill>
                <a:latin typeface="+mn-ea"/>
              </a:rPr>
              <a:t>10</a:t>
            </a:r>
            <a:endParaRPr lang="ko-KR" altLang="en-US" sz="1200" spc="-100" dirty="0">
              <a:solidFill>
                <a:srgbClr val="1503FD"/>
              </a:solidFill>
              <a:latin typeface="+mn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267478" y="5625239"/>
            <a:ext cx="7107048" cy="305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spc="-100" dirty="0">
                <a:solidFill>
                  <a:srgbClr val="00B050"/>
                </a:solidFill>
                <a:latin typeface="+mn-ea"/>
              </a:rPr>
              <a:t>무인항공기 지상통제시스템 </a:t>
            </a:r>
            <a:r>
              <a:rPr lang="en-US" altLang="ko-KR" sz="1200" b="1" spc="-100" dirty="0">
                <a:solidFill>
                  <a:srgbClr val="00B050"/>
                </a:solidFill>
                <a:latin typeface="+mn-ea"/>
              </a:rPr>
              <a:t>3</a:t>
            </a:r>
            <a:r>
              <a:rPr lang="ko-KR" altLang="en-US" sz="1200" b="1" spc="-100" dirty="0">
                <a:solidFill>
                  <a:srgbClr val="00B050"/>
                </a:solidFill>
                <a:latin typeface="+mn-ea"/>
              </a:rPr>
              <a:t>차 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수출</a:t>
            </a:r>
            <a:r>
              <a:rPr lang="ko-KR" altLang="en-US" sz="1200" spc="-100" dirty="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B050"/>
                </a:solidFill>
                <a:latin typeface="+mn-ea"/>
              </a:rPr>
              <a:t>– </a:t>
            </a:r>
            <a:r>
              <a:rPr lang="ko-KR" altLang="en-US" sz="1200" b="1" spc="-100" dirty="0" err="1" smtClean="0">
                <a:solidFill>
                  <a:srgbClr val="00B050"/>
                </a:solidFill>
                <a:latin typeface="+mn-ea"/>
              </a:rPr>
              <a:t>아랍에미레이트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 </a:t>
            </a:r>
            <a:r>
              <a:rPr lang="ko-KR" altLang="en-US" sz="1200" b="1" spc="-100" dirty="0">
                <a:solidFill>
                  <a:srgbClr val="00B050"/>
                </a:solidFill>
                <a:latin typeface="+mn-ea"/>
              </a:rPr>
              <a:t>공군</a:t>
            </a:r>
            <a:endParaRPr lang="ko-KR" altLang="en-US" sz="1200" b="1" spc="-100" dirty="0" smtClean="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03" y="1275500"/>
            <a:ext cx="3023856" cy="188836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41" name="타원 40"/>
          <p:cNvSpPr/>
          <p:nvPr/>
        </p:nvSpPr>
        <p:spPr>
          <a:xfrm rot="5400000">
            <a:off x="986282" y="6210256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0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74794" y="6104303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2013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28924" y="6129970"/>
            <a:ext cx="338554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1503FD"/>
                </a:solidFill>
                <a:latin typeface="+mn-ea"/>
              </a:rPr>
              <a:t>06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10</a:t>
            </a:r>
            <a:endParaRPr lang="ko-KR" altLang="en-US" sz="1200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267478" y="6116584"/>
            <a:ext cx="710704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spc="-100" dirty="0">
                <a:solidFill>
                  <a:srgbClr val="1503FD"/>
                </a:solidFill>
                <a:latin typeface="+mn-ea"/>
              </a:rPr>
              <a:t>소형무인항공기</a:t>
            </a:r>
            <a:r>
              <a:rPr lang="en-US" altLang="ko-KR" sz="1200" b="1" spc="-100" dirty="0">
                <a:solidFill>
                  <a:srgbClr val="1503FD"/>
                </a:solidFill>
                <a:latin typeface="+mn-ea"/>
              </a:rPr>
              <a:t>(RemoEye-002B</a:t>
            </a:r>
            <a:r>
              <a:rPr lang="en-US" altLang="ko-KR" sz="1200" b="1" spc="-100" smtClean="0">
                <a:solidFill>
                  <a:srgbClr val="1503FD"/>
                </a:solidFill>
                <a:latin typeface="+mn-ea"/>
              </a:rPr>
              <a:t>), </a:t>
            </a:r>
            <a:r>
              <a:rPr lang="ko-KR" altLang="en-US" sz="1200" b="1" spc="-100" smtClean="0">
                <a:solidFill>
                  <a:srgbClr val="1503FD"/>
                </a:solidFill>
                <a:latin typeface="+mn-ea"/>
              </a:rPr>
              <a:t>육군 </a:t>
            </a:r>
            <a:r>
              <a:rPr lang="ko-KR" altLang="en-US" sz="1200" b="1" spc="-100" dirty="0" err="1">
                <a:solidFill>
                  <a:srgbClr val="1503FD"/>
                </a:solidFill>
                <a:latin typeface="+mn-ea"/>
              </a:rPr>
              <a:t>대대급</a:t>
            </a:r>
            <a:r>
              <a:rPr lang="ko-KR" altLang="en-US" sz="1200" b="1" spc="-100" dirty="0">
                <a:solidFill>
                  <a:srgbClr val="1503FD"/>
                </a:solidFill>
                <a:latin typeface="+mn-ea"/>
              </a:rPr>
              <a:t> 전력화 </a:t>
            </a:r>
            <a:r>
              <a:rPr lang="ko-KR" altLang="en-US" sz="1200" b="1" spc="-100" dirty="0" smtClean="0">
                <a:solidFill>
                  <a:srgbClr val="1503FD"/>
                </a:solidFill>
                <a:latin typeface="+mn-ea"/>
              </a:rPr>
              <a:t>계약체결</a:t>
            </a:r>
            <a:r>
              <a:rPr lang="ko-KR" altLang="en-US" sz="1200" spc="-100" dirty="0">
                <a:solidFill>
                  <a:srgbClr val="1503FD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1503FD"/>
                </a:solidFill>
                <a:latin typeface="+mn-ea"/>
              </a:rPr>
              <a:t>– </a:t>
            </a:r>
            <a:r>
              <a:rPr lang="ko-KR" altLang="en-US" sz="1200" b="1" spc="-100" dirty="0" err="1" smtClean="0">
                <a:solidFill>
                  <a:srgbClr val="1503FD"/>
                </a:solidFill>
                <a:latin typeface="+mn-ea"/>
              </a:rPr>
              <a:t>방위사업청</a:t>
            </a:r>
            <a:endParaRPr lang="en-US" altLang="ko-KR" sz="1200" b="1" spc="-100" dirty="0" smtClean="0">
              <a:solidFill>
                <a:srgbClr val="1503FD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100" dirty="0" err="1">
                <a:solidFill>
                  <a:srgbClr val="0061B3"/>
                </a:solidFill>
                <a:latin typeface="+mn-ea"/>
              </a:rPr>
              <a:t>장기체공무인기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 체계사업 및 지상장비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개발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한국항공우주연구원</a:t>
            </a:r>
            <a:endParaRPr lang="ko-KR" altLang="en-US" sz="1200" spc="-100" dirty="0">
              <a:solidFill>
                <a:srgbClr val="0061B3"/>
              </a:solidFill>
              <a:latin typeface="+mn-ea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7451003" y="3292755"/>
            <a:ext cx="3023856" cy="1734553"/>
            <a:chOff x="788499" y="486990"/>
            <a:chExt cx="9514450" cy="5099198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2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58"/>
            <a:stretch/>
          </p:blipFill>
          <p:spPr>
            <a:xfrm>
              <a:off x="788499" y="486990"/>
              <a:ext cx="9514450" cy="5099198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50273" y="3704139"/>
              <a:ext cx="1137979" cy="1166484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72" name="그룹 71"/>
            <p:cNvGrpSpPr/>
            <p:nvPr/>
          </p:nvGrpSpPr>
          <p:grpSpPr>
            <a:xfrm>
              <a:off x="5513826" y="561609"/>
              <a:ext cx="2915429" cy="3013572"/>
              <a:chOff x="5314838" y="520489"/>
              <a:chExt cx="2915429" cy="3013572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5314838" y="1333447"/>
                <a:ext cx="776003" cy="1951892"/>
              </a:xfrm>
              <a:prstGeom prst="rect">
                <a:avLst/>
              </a:prstGeom>
              <a:solidFill>
                <a:srgbClr val="FFFF00">
                  <a:alpha val="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0" name="그룹 79"/>
              <p:cNvGrpSpPr/>
              <p:nvPr/>
            </p:nvGrpSpPr>
            <p:grpSpPr>
              <a:xfrm>
                <a:off x="5314838" y="1333447"/>
                <a:ext cx="286785" cy="1951892"/>
                <a:chOff x="8391223" y="1934308"/>
                <a:chExt cx="286785" cy="1951892"/>
              </a:xfrm>
            </p:grpSpPr>
            <p:cxnSp>
              <p:nvCxnSpPr>
                <p:cNvPr id="97" name="직선 연결선 96"/>
                <p:cNvCxnSpPr/>
                <p:nvPr/>
              </p:nvCxnSpPr>
              <p:spPr>
                <a:xfrm>
                  <a:off x="8391223" y="1934308"/>
                  <a:ext cx="286785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/>
                <p:cNvCxnSpPr/>
                <p:nvPr/>
              </p:nvCxnSpPr>
              <p:spPr>
                <a:xfrm>
                  <a:off x="8537331" y="1934308"/>
                  <a:ext cx="0" cy="1951892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그룹 80"/>
              <p:cNvGrpSpPr/>
              <p:nvPr/>
            </p:nvGrpSpPr>
            <p:grpSpPr>
              <a:xfrm>
                <a:off x="5801923" y="520489"/>
                <a:ext cx="2428344" cy="3013572"/>
                <a:chOff x="5793129" y="783838"/>
                <a:chExt cx="2428344" cy="3013572"/>
              </a:xfrm>
            </p:grpSpPr>
            <p:pic>
              <p:nvPicPr>
                <p:cNvPr id="87" name="그림 8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262075">
                  <a:off x="5888466" y="3166098"/>
                  <a:ext cx="2031139" cy="631312"/>
                </a:xfrm>
                <a:prstGeom prst="rect">
                  <a:avLst/>
                </a:prstGeom>
              </p:spPr>
            </p:pic>
            <p:grpSp>
              <p:nvGrpSpPr>
                <p:cNvPr id="88" name="그룹 87"/>
                <p:cNvGrpSpPr/>
                <p:nvPr/>
              </p:nvGrpSpPr>
              <p:grpSpPr>
                <a:xfrm rot="20668888" flipH="1">
                  <a:off x="5793129" y="783838"/>
                  <a:ext cx="2428344" cy="2980447"/>
                  <a:chOff x="4461239" y="397744"/>
                  <a:chExt cx="3171583" cy="3892663"/>
                </a:xfrm>
              </p:grpSpPr>
              <p:pic>
                <p:nvPicPr>
                  <p:cNvPr id="89" name="그림 88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1305537">
                    <a:off x="4461239" y="2259875"/>
                    <a:ext cx="904875" cy="1247773"/>
                  </a:xfrm>
                  <a:prstGeom prst="rect">
                    <a:avLst/>
                  </a:prstGeom>
                </p:spPr>
              </p:pic>
              <p:pic>
                <p:nvPicPr>
                  <p:cNvPr id="90" name="그림 8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63790" y="3053016"/>
                    <a:ext cx="2145575" cy="1035426"/>
                  </a:xfrm>
                  <a:prstGeom prst="rect">
                    <a:avLst/>
                  </a:prstGeom>
                </p:spPr>
              </p:pic>
              <p:pic>
                <p:nvPicPr>
                  <p:cNvPr id="91" name="그림 90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9387867">
                    <a:off x="7053082" y="3490980"/>
                    <a:ext cx="579740" cy="799427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35257" flipH="1">
                    <a:off x="6368629" y="397744"/>
                    <a:ext cx="1135283" cy="1565495"/>
                  </a:xfrm>
                  <a:prstGeom prst="rect">
                    <a:avLst/>
                  </a:prstGeom>
                </p:spPr>
              </p:pic>
              <p:pic>
                <p:nvPicPr>
                  <p:cNvPr id="96" name="그림 95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7774999">
                    <a:off x="4214725" y="1431382"/>
                    <a:ext cx="2098182" cy="1012557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33037" y="3541775"/>
              <a:ext cx="439956" cy="1328848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22606" flipH="1">
              <a:off x="8470242" y="2183571"/>
              <a:ext cx="727368" cy="1808968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94" y="2273291"/>
              <a:ext cx="3213311" cy="2861695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79627">
              <a:off x="4369680" y="852590"/>
              <a:ext cx="732732" cy="2350769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812" y="2780559"/>
              <a:ext cx="449890" cy="686542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287" y="2861534"/>
              <a:ext cx="436401" cy="665954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105" name="Picture 2" descr="C:\Users\user\Pictures\humee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28459" y="4362459"/>
            <a:ext cx="1222191" cy="8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03" y="5166161"/>
            <a:ext cx="3038543" cy="1714474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00" y="5156543"/>
            <a:ext cx="1260180" cy="7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/>
          <p:cNvCxnSpPr/>
          <p:nvPr/>
        </p:nvCxnSpPr>
        <p:spPr>
          <a:xfrm flipH="1">
            <a:off x="1055118" y="1493822"/>
            <a:ext cx="9999" cy="5214778"/>
          </a:xfrm>
          <a:prstGeom prst="line">
            <a:avLst/>
          </a:prstGeom>
          <a:ln w="412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>
            <a:stCxn id="57" idx="6"/>
            <a:endCxn id="26" idx="6"/>
          </p:cNvCxnSpPr>
          <p:nvPr/>
        </p:nvCxnSpPr>
        <p:spPr>
          <a:xfrm flipH="1">
            <a:off x="1073978" y="1695660"/>
            <a:ext cx="3192" cy="3034669"/>
          </a:xfrm>
          <a:prstGeom prst="line">
            <a:avLst/>
          </a:prstGeom>
          <a:ln w="412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968001" y="402484"/>
            <a:ext cx="9012762" cy="503290"/>
          </a:xfrm>
        </p:spPr>
        <p:txBody>
          <a:bodyPr/>
          <a:lstStyle/>
          <a:p>
            <a:r>
              <a:rPr lang="ko-KR" altLang="en-US" b="1" spc="-150" dirty="0" smtClean="0">
                <a:latin typeface="+mn-ea"/>
                <a:ea typeface="+mn-ea"/>
              </a:rPr>
              <a:t>회사 </a:t>
            </a:r>
            <a:r>
              <a:rPr lang="ko-KR" altLang="en-US" b="1" spc="-150" smtClean="0">
                <a:latin typeface="+mn-ea"/>
                <a:ea typeface="+mn-ea"/>
              </a:rPr>
              <a:t>연혁  </a:t>
            </a:r>
            <a:r>
              <a:rPr lang="en-US" altLang="ko-KR" sz="2000" spc="-150" smtClean="0">
                <a:solidFill>
                  <a:srgbClr val="0061B3"/>
                </a:solidFill>
                <a:latin typeface="+mn-ea"/>
                <a:ea typeface="+mn-ea"/>
              </a:rPr>
              <a:t>2014~</a:t>
            </a:r>
            <a:r>
              <a:rPr lang="ko-KR" altLang="en-US" sz="2000" spc="-150" dirty="0" smtClean="0">
                <a:solidFill>
                  <a:srgbClr val="0061B3"/>
                </a:solidFill>
                <a:latin typeface="+mn-ea"/>
                <a:ea typeface="+mn-ea"/>
              </a:rPr>
              <a:t>현재</a:t>
            </a:r>
            <a:endParaRPr lang="ko-KR" altLang="en-US" spc="-150" dirty="0">
              <a:solidFill>
                <a:srgbClr val="0061B3"/>
              </a:solidFill>
              <a:latin typeface="+mn-ea"/>
              <a:ea typeface="+mn-ea"/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04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>
          <a:xfrm>
            <a:off x="9984508" y="146648"/>
            <a:ext cx="567465" cy="402483"/>
          </a:xfrm>
        </p:spPr>
        <p:txBody>
          <a:bodyPr/>
          <a:lstStyle/>
          <a:p>
            <a:fld id="{59AAF947-EB96-40CD-BDA3-191AC48C826A}" type="slidenum">
              <a:rPr lang="ko-KR" altLang="en-US" spc="-150" smtClean="0">
                <a:latin typeface="+mn-ea"/>
                <a:ea typeface="+mn-ea"/>
              </a:rPr>
              <a:pPr/>
              <a:t>4</a:t>
            </a:fld>
            <a:endParaRPr lang="ko-KR" altLang="en-US" spc="-150">
              <a:latin typeface="+mn-ea"/>
              <a:ea typeface="+mn-ea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80" y="1402962"/>
            <a:ext cx="3087773" cy="1767816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57" name="타원 56"/>
          <p:cNvSpPr/>
          <p:nvPr/>
        </p:nvSpPr>
        <p:spPr>
          <a:xfrm rot="5400000">
            <a:off x="987170" y="1515660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00"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159329" y="1423044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2014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906207" y="1440954"/>
            <a:ext cx="338554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1503FD"/>
                </a:solidFill>
                <a:latin typeface="+mn-ea"/>
              </a:rPr>
              <a:t>11</a:t>
            </a:r>
            <a:endParaRPr lang="ko-KR" altLang="en-US" sz="1200" b="1" spc="-100" dirty="0">
              <a:solidFill>
                <a:srgbClr val="1503FD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277352" y="1439063"/>
            <a:ext cx="7107048" cy="305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spc="-100" dirty="0" err="1">
                <a:solidFill>
                  <a:srgbClr val="00B050"/>
                </a:solidFill>
                <a:latin typeface="+mn-ea"/>
              </a:rPr>
              <a:t>한국형발사체</a:t>
            </a:r>
            <a:r>
              <a:rPr lang="ko-KR" altLang="en-US" sz="1200" b="1" spc="-100" dirty="0">
                <a:solidFill>
                  <a:srgbClr val="00B050"/>
                </a:solidFill>
                <a:latin typeface="+mn-ea"/>
              </a:rPr>
              <a:t> 지상제어시스템 </a:t>
            </a:r>
            <a:r>
              <a:rPr lang="en-US" altLang="ko-KR" sz="1200" b="1" spc="-100" dirty="0">
                <a:solidFill>
                  <a:srgbClr val="00B050"/>
                </a:solidFill>
                <a:latin typeface="+mn-ea"/>
              </a:rPr>
              <a:t>1</a:t>
            </a:r>
            <a:r>
              <a:rPr lang="ko-KR" altLang="en-US" sz="1200" b="1" spc="-100" dirty="0">
                <a:solidFill>
                  <a:srgbClr val="00B050"/>
                </a:solidFill>
                <a:latin typeface="+mn-ea"/>
              </a:rPr>
              <a:t>단계 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개발</a:t>
            </a:r>
            <a:r>
              <a:rPr lang="ko-KR" altLang="en-US" sz="1200" spc="-100" dirty="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B050"/>
                </a:solidFill>
                <a:latin typeface="+mn-ea"/>
              </a:rPr>
              <a:t>– 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한국항공우주연구원</a:t>
            </a:r>
            <a:endParaRPr lang="ko-KR" altLang="en-US" sz="1200" b="1" spc="-1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1" name="타원 60"/>
          <p:cNvSpPr/>
          <p:nvPr/>
        </p:nvSpPr>
        <p:spPr>
          <a:xfrm rot="5400000">
            <a:off x="982254" y="2075027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0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160184" y="1971533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2015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910731" y="2001867"/>
            <a:ext cx="3385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01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04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04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08</a:t>
            </a:r>
          </a:p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1503FD"/>
                </a:solidFill>
                <a:latin typeface="+mn-ea"/>
              </a:rPr>
              <a:t>12</a:t>
            </a:r>
            <a:endParaRPr lang="ko-KR" altLang="en-US" sz="1200" b="1" spc="-100" dirty="0">
              <a:solidFill>
                <a:srgbClr val="1503FD"/>
              </a:solidFill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277352" y="2003754"/>
            <a:ext cx="710704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장기체공수직이착륙 </a:t>
            </a:r>
            <a:r>
              <a:rPr lang="ko-KR" altLang="en-US" sz="1200" spc="-100" dirty="0" err="1">
                <a:solidFill>
                  <a:srgbClr val="0061B3"/>
                </a:solidFill>
                <a:latin typeface="+mn-ea"/>
              </a:rPr>
              <a:t>유선무인기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(T-Rotor)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납품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육군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, 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공군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,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원전</a:t>
            </a:r>
            <a:endParaRPr lang="en-US" altLang="ko-KR" sz="1200" spc="-100" dirty="0" smtClean="0">
              <a:solidFill>
                <a:srgbClr val="0061B3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무인항공기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(Remo-H), 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국내최초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수출계약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헝가리</a:t>
            </a:r>
            <a:endParaRPr lang="en-US" altLang="ko-KR" sz="1200" spc="-100" dirty="0" smtClean="0">
              <a:solidFill>
                <a:srgbClr val="0061B3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국방벤처기업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선정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대전 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국방벤처 센터</a:t>
            </a:r>
          </a:p>
          <a:p>
            <a:pPr>
              <a:lnSpc>
                <a:spcPct val="130000"/>
              </a:lnSpc>
            </a:pP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국방품질경영시스템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(DQMS)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인증서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획득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– </a:t>
            </a:r>
            <a:r>
              <a:rPr lang="ko-KR" altLang="en-US" sz="1200" spc="-100" dirty="0" err="1" smtClean="0">
                <a:solidFill>
                  <a:srgbClr val="0061B3"/>
                </a:solidFill>
                <a:latin typeface="+mn-ea"/>
              </a:rPr>
              <a:t>국방기술품질원</a:t>
            </a:r>
            <a:endParaRPr lang="ko-KR" altLang="en-US" sz="1200" spc="-100" dirty="0">
              <a:solidFill>
                <a:srgbClr val="0061B3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spc="-100" dirty="0" err="1">
                <a:solidFill>
                  <a:srgbClr val="00B050"/>
                </a:solidFill>
                <a:latin typeface="+mn-ea"/>
              </a:rPr>
              <a:t>한국형발사체</a:t>
            </a:r>
            <a:r>
              <a:rPr lang="ko-KR" altLang="en-US" sz="1200" b="1" spc="-100" dirty="0">
                <a:solidFill>
                  <a:srgbClr val="00B050"/>
                </a:solidFill>
                <a:latin typeface="+mn-ea"/>
              </a:rPr>
              <a:t> 지상제어시스템 </a:t>
            </a:r>
            <a:r>
              <a:rPr lang="en-US" altLang="ko-KR" sz="1200" b="1" spc="-100" dirty="0">
                <a:solidFill>
                  <a:srgbClr val="00B050"/>
                </a:solidFill>
                <a:latin typeface="+mn-ea"/>
              </a:rPr>
              <a:t>2</a:t>
            </a:r>
            <a:r>
              <a:rPr lang="ko-KR" altLang="en-US" sz="1200" b="1" spc="-100" dirty="0">
                <a:solidFill>
                  <a:srgbClr val="00B050"/>
                </a:solidFill>
                <a:latin typeface="+mn-ea"/>
              </a:rPr>
              <a:t>단계 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개발</a:t>
            </a:r>
            <a:r>
              <a:rPr lang="ko-KR" altLang="en-US" sz="1200" spc="-100" dirty="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B050"/>
                </a:solidFill>
                <a:latin typeface="+mn-ea"/>
              </a:rPr>
              <a:t>– 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한국항공우주연구원</a:t>
            </a:r>
            <a:endParaRPr lang="ko-KR" altLang="en-US" sz="1200" b="1" spc="-1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43" name="타원 42"/>
          <p:cNvSpPr/>
          <p:nvPr/>
        </p:nvSpPr>
        <p:spPr>
          <a:xfrm rot="5400000">
            <a:off x="993596" y="3389061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0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60236" y="3294395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2016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06207" y="3333298"/>
            <a:ext cx="338554" cy="1052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05</a:t>
            </a:r>
          </a:p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1503FD"/>
                </a:solidFill>
                <a:latin typeface="+mn-ea"/>
              </a:rPr>
              <a:t>06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10</a:t>
            </a: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12</a:t>
            </a:r>
            <a:endParaRPr lang="ko-KR" altLang="en-US" sz="1200" spc="-100" dirty="0">
              <a:solidFill>
                <a:srgbClr val="1503FD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244761" y="3321918"/>
            <a:ext cx="7107048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GS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인증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(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소프트웨어품질 인증서</a:t>
            </a: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)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한국정보통신기술협회</a:t>
            </a:r>
            <a:endParaRPr lang="ko-KR" altLang="en-US" sz="1200" spc="-100" dirty="0">
              <a:solidFill>
                <a:srgbClr val="0061B3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spc="-100" dirty="0">
                <a:solidFill>
                  <a:srgbClr val="1503FD"/>
                </a:solidFill>
                <a:latin typeface="+mn-ea"/>
              </a:rPr>
              <a:t>농업용 </a:t>
            </a:r>
            <a:r>
              <a:rPr lang="ko-KR" altLang="en-US" sz="1200" b="1" spc="-100" dirty="0" err="1">
                <a:solidFill>
                  <a:srgbClr val="1503FD"/>
                </a:solidFill>
                <a:latin typeface="+mn-ea"/>
              </a:rPr>
              <a:t>드론</a:t>
            </a:r>
            <a:r>
              <a:rPr lang="en-US" altLang="ko-KR" sz="1200" b="1" spc="-100" dirty="0">
                <a:solidFill>
                  <a:srgbClr val="1503FD"/>
                </a:solidFill>
                <a:latin typeface="+mn-ea"/>
              </a:rPr>
              <a:t>(RemoFarm</a:t>
            </a:r>
            <a:r>
              <a:rPr lang="en-US" altLang="ko-KR" sz="1200" b="1" spc="-100" baseline="30000" dirty="0">
                <a:solidFill>
                  <a:srgbClr val="1503FD"/>
                </a:solidFill>
                <a:latin typeface="+mn-ea"/>
              </a:rPr>
              <a:t>20</a:t>
            </a:r>
            <a:r>
              <a:rPr lang="en-US" altLang="ko-KR" sz="1200" b="1" spc="-100" dirty="0">
                <a:solidFill>
                  <a:srgbClr val="1503FD"/>
                </a:solidFill>
                <a:latin typeface="+mn-ea"/>
              </a:rPr>
              <a:t>) </a:t>
            </a:r>
            <a:r>
              <a:rPr lang="ko-KR" altLang="en-US" sz="1200" b="1" spc="-100" dirty="0">
                <a:solidFill>
                  <a:srgbClr val="1503FD"/>
                </a:solidFill>
                <a:latin typeface="+mn-ea"/>
              </a:rPr>
              <a:t>출시</a:t>
            </a:r>
          </a:p>
          <a:p>
            <a:pPr>
              <a:lnSpc>
                <a:spcPct val="130000"/>
              </a:lnSpc>
            </a:pP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일자리창출 ∙장년고용촉진 유공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국무총리포상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고용노동부</a:t>
            </a:r>
            <a:endParaRPr lang="en-US" altLang="ko-KR" sz="1200" spc="-100" dirty="0" smtClean="0">
              <a:solidFill>
                <a:srgbClr val="0061B3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200" spc="-100" dirty="0" smtClean="0">
                <a:solidFill>
                  <a:srgbClr val="0061B3"/>
                </a:solidFill>
                <a:latin typeface="+mn-ea"/>
              </a:rPr>
              <a:t>SP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인증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(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소프트웨어 프로세스 품질 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인증서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)</a:t>
            </a:r>
            <a:r>
              <a:rPr lang="ko-KR" altLang="en-US" sz="1200" spc="-100" dirty="0">
                <a:solidFill>
                  <a:srgbClr val="0061B3"/>
                </a:solidFill>
                <a:latin typeface="+mn-ea"/>
              </a:rPr>
              <a:t> </a:t>
            </a:r>
            <a:r>
              <a:rPr lang="en-US" altLang="ko-KR" sz="1200" spc="-100" dirty="0">
                <a:solidFill>
                  <a:srgbClr val="0061B3"/>
                </a:solidFill>
                <a:latin typeface="+mn-ea"/>
              </a:rPr>
              <a:t>– </a:t>
            </a:r>
            <a:r>
              <a:rPr lang="ko-KR" altLang="en-US" sz="1200" spc="-100" dirty="0" smtClean="0">
                <a:solidFill>
                  <a:srgbClr val="0061B3"/>
                </a:solidFill>
                <a:latin typeface="+mn-ea"/>
              </a:rPr>
              <a:t>정보통신산업진흥원</a:t>
            </a:r>
            <a:endParaRPr lang="ko-KR" altLang="en-US" sz="1200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 rot="5400000">
            <a:off x="983978" y="4550329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0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60184" y="4455663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2017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06207" y="4474105"/>
            <a:ext cx="338554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1503FD"/>
                </a:solidFill>
                <a:latin typeface="+mn-ea"/>
              </a:rPr>
              <a:t>01</a:t>
            </a:r>
          </a:p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4571A1"/>
                </a:solidFill>
                <a:latin typeface="+mn-ea"/>
              </a:rPr>
              <a:t>10</a:t>
            </a:r>
            <a:endParaRPr lang="ko-KR" altLang="en-US" sz="1200" b="1" spc="-100" dirty="0">
              <a:solidFill>
                <a:srgbClr val="4571A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44761" y="4472453"/>
            <a:ext cx="710704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spc="-100" dirty="0" smtClean="0">
                <a:solidFill>
                  <a:srgbClr val="1503FD"/>
                </a:solidFill>
                <a:latin typeface="+mn-ea"/>
              </a:rPr>
              <a:t>공간정보 </a:t>
            </a:r>
            <a:r>
              <a:rPr lang="en-US" altLang="ko-KR" sz="1200" b="1" spc="-100" dirty="0" smtClean="0">
                <a:solidFill>
                  <a:srgbClr val="1503FD"/>
                </a:solidFill>
                <a:latin typeface="맑은 고딕"/>
                <a:ea typeface="맑은 고딕"/>
              </a:rPr>
              <a:t>• </a:t>
            </a:r>
            <a:r>
              <a:rPr lang="ko-KR" altLang="en-US" sz="1200" b="1" spc="-100" dirty="0" smtClean="0">
                <a:solidFill>
                  <a:srgbClr val="1503FD"/>
                </a:solidFill>
                <a:latin typeface="맑은 고딕"/>
                <a:ea typeface="맑은 고딕"/>
              </a:rPr>
              <a:t>정밀농업용</a:t>
            </a:r>
            <a:r>
              <a:rPr lang="ko-KR" altLang="en-US" sz="1200" b="1" spc="-100" dirty="0" smtClean="0">
                <a:solidFill>
                  <a:srgbClr val="1503FD"/>
                </a:solidFill>
                <a:latin typeface="+mn-ea"/>
              </a:rPr>
              <a:t>  </a:t>
            </a:r>
            <a:r>
              <a:rPr lang="ko-KR" altLang="en-US" sz="1200" b="1" spc="-100" dirty="0" err="1" smtClean="0">
                <a:solidFill>
                  <a:srgbClr val="1503FD"/>
                </a:solidFill>
                <a:latin typeface="+mn-ea"/>
              </a:rPr>
              <a:t>드론</a:t>
            </a:r>
            <a:r>
              <a:rPr lang="ko-KR" altLang="en-US" sz="1200" b="1" spc="-100" dirty="0" smtClean="0">
                <a:solidFill>
                  <a:srgbClr val="1503FD"/>
                </a:solidFill>
                <a:latin typeface="+mn-ea"/>
              </a:rPr>
              <a:t> 개발 및 출시</a:t>
            </a:r>
            <a:endParaRPr lang="en-US" altLang="ko-KR" sz="1200" b="1" spc="-100" dirty="0" smtClean="0">
              <a:solidFill>
                <a:srgbClr val="1503FD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spc="-100" dirty="0" smtClean="0">
                <a:solidFill>
                  <a:srgbClr val="4571A1"/>
                </a:solidFill>
                <a:latin typeface="+mn-ea"/>
              </a:rPr>
              <a:t>공간정보용 </a:t>
            </a:r>
            <a:r>
              <a:rPr lang="ko-KR" altLang="en-US" sz="1200" b="1" spc="-100" dirty="0" err="1" smtClean="0">
                <a:solidFill>
                  <a:srgbClr val="4571A1"/>
                </a:solidFill>
                <a:latin typeface="+mn-ea"/>
              </a:rPr>
              <a:t>드론</a:t>
            </a:r>
            <a:r>
              <a:rPr lang="ko-KR" altLang="en-US" sz="1200" b="1" spc="-100" dirty="0" smtClean="0">
                <a:solidFill>
                  <a:srgbClr val="4571A1"/>
                </a:solidFill>
                <a:latin typeface="+mn-ea"/>
              </a:rPr>
              <a:t> </a:t>
            </a:r>
            <a:r>
              <a:rPr lang="ko-KR" altLang="en-US" sz="1200" b="1" spc="-100" dirty="0" err="1" smtClean="0">
                <a:solidFill>
                  <a:srgbClr val="4571A1"/>
                </a:solidFill>
                <a:latin typeface="+mn-ea"/>
              </a:rPr>
              <a:t>리모엠</a:t>
            </a:r>
            <a:r>
              <a:rPr lang="ko-KR" altLang="en-US" sz="1200" b="1" spc="-100" dirty="0" smtClean="0">
                <a:solidFill>
                  <a:srgbClr val="4571A1"/>
                </a:solidFill>
                <a:latin typeface="+mn-ea"/>
              </a:rPr>
              <a:t> </a:t>
            </a:r>
            <a:r>
              <a:rPr lang="en-US" altLang="ko-KR" sz="1200" b="1" spc="-100" dirty="0" smtClean="0">
                <a:solidFill>
                  <a:srgbClr val="4571A1"/>
                </a:solidFill>
                <a:latin typeface="+mn-ea"/>
              </a:rPr>
              <a:t>CE</a:t>
            </a:r>
            <a:r>
              <a:rPr lang="ko-KR" altLang="en-US" sz="1200" b="1" spc="-100" dirty="0" smtClean="0">
                <a:solidFill>
                  <a:srgbClr val="4571A1"/>
                </a:solidFill>
                <a:latin typeface="+mn-ea"/>
              </a:rPr>
              <a:t>인증 획득</a:t>
            </a:r>
            <a:endParaRPr lang="ko-KR" altLang="en-US" sz="1200" b="1" spc="-100" dirty="0">
              <a:solidFill>
                <a:srgbClr val="4571A1"/>
              </a:solidFill>
              <a:latin typeface="+mn-ea"/>
            </a:endParaRPr>
          </a:p>
        </p:txBody>
      </p:sp>
      <p:sp>
        <p:nvSpPr>
          <p:cNvPr id="31" name="타원 30"/>
          <p:cNvSpPr/>
          <p:nvPr/>
        </p:nvSpPr>
        <p:spPr>
          <a:xfrm rot="5400000">
            <a:off x="983911" y="5346639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0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59329" y="5247599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dirty="0" smtClean="0">
                <a:solidFill>
                  <a:srgbClr val="0061B3"/>
                </a:solidFill>
                <a:latin typeface="+mn-ea"/>
              </a:rPr>
              <a:t>2018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887507" y="5252831"/>
            <a:ext cx="338554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1503FD"/>
                </a:solidFill>
                <a:latin typeface="+mn-ea"/>
              </a:rPr>
              <a:t>03</a:t>
            </a:r>
          </a:p>
          <a:p>
            <a:pPr>
              <a:lnSpc>
                <a:spcPct val="130000"/>
              </a:lnSpc>
            </a:pPr>
            <a:r>
              <a:rPr lang="en-US" altLang="ko-KR" sz="1200" b="1" spc="-100" dirty="0" smtClean="0">
                <a:solidFill>
                  <a:srgbClr val="1503FD"/>
                </a:solidFill>
                <a:latin typeface="+mn-ea"/>
              </a:rPr>
              <a:t>05</a:t>
            </a:r>
            <a:endParaRPr lang="en-US" altLang="ko-KR" sz="1200" b="1" spc="-100" dirty="0">
              <a:solidFill>
                <a:srgbClr val="1503FD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26061" y="5251179"/>
            <a:ext cx="710704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spc="-100" dirty="0" err="1" smtClean="0">
                <a:solidFill>
                  <a:srgbClr val="1503FD"/>
                </a:solidFill>
                <a:latin typeface="+mn-ea"/>
              </a:rPr>
              <a:t>드론</a:t>
            </a:r>
            <a:r>
              <a:rPr lang="ko-KR" altLang="en-US" sz="1200" b="1" spc="-100" dirty="0" smtClean="0">
                <a:solidFill>
                  <a:srgbClr val="1503FD"/>
                </a:solidFill>
                <a:latin typeface="+mn-ea"/>
              </a:rPr>
              <a:t> 직접생산확인증명 획득</a:t>
            </a:r>
            <a:endParaRPr lang="en-US" altLang="ko-KR" sz="1200" b="1" spc="-100" dirty="0" smtClean="0">
              <a:solidFill>
                <a:srgbClr val="1503FD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spc="-100" dirty="0" err="1" smtClean="0">
                <a:solidFill>
                  <a:srgbClr val="00B050"/>
                </a:solidFill>
                <a:latin typeface="+mn-ea"/>
              </a:rPr>
              <a:t>한국형발사체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 지상제어시스템 </a:t>
            </a:r>
            <a:r>
              <a:rPr lang="en-US" altLang="ko-KR" sz="1200" b="1" spc="-100" dirty="0" smtClean="0">
                <a:solidFill>
                  <a:srgbClr val="00B050"/>
                </a:solidFill>
                <a:latin typeface="+mn-ea"/>
              </a:rPr>
              <a:t>3</a:t>
            </a:r>
            <a:r>
              <a:rPr lang="ko-KR" altLang="en-US" sz="1200" b="1" spc="-100" dirty="0" smtClean="0">
                <a:solidFill>
                  <a:srgbClr val="00B050"/>
                </a:solidFill>
                <a:latin typeface="+mn-ea"/>
              </a:rPr>
              <a:t>단계개발</a:t>
            </a:r>
            <a:r>
              <a:rPr lang="en-US" altLang="ko-KR" sz="1200" b="1" spc="-100" dirty="0" smtClean="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ko-KR" sz="1200" spc="-100">
                <a:solidFill>
                  <a:srgbClr val="00B050"/>
                </a:solidFill>
                <a:latin typeface="+mn-ea"/>
              </a:rPr>
              <a:t>– </a:t>
            </a:r>
            <a:r>
              <a:rPr lang="ko-KR" altLang="en-US" sz="1200" b="1" spc="-100" smtClean="0">
                <a:solidFill>
                  <a:srgbClr val="00B050"/>
                </a:solidFill>
                <a:latin typeface="+mn-ea"/>
              </a:rPr>
              <a:t>한국항공우주연구원</a:t>
            </a:r>
            <a:endParaRPr lang="en-US" altLang="ko-KR" sz="1200" b="1" spc="-100" dirty="0" smtClean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 rot="5400000">
            <a:off x="982254" y="6112375"/>
            <a:ext cx="180000" cy="180000"/>
          </a:xfrm>
          <a:prstGeom prst="ellipse">
            <a:avLst/>
          </a:prstGeom>
          <a:solidFill>
            <a:srgbClr val="0061B2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spc="-100"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43528" y="5995159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100" smtClean="0">
                <a:solidFill>
                  <a:srgbClr val="0061B3"/>
                </a:solidFill>
                <a:latin typeface="+mn-ea"/>
              </a:rPr>
              <a:t>2019</a:t>
            </a:r>
            <a:endParaRPr lang="ko-KR" altLang="en-US" spc="-100" dirty="0">
              <a:solidFill>
                <a:srgbClr val="0061B3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872234" y="5995159"/>
            <a:ext cx="33855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b="1" spc="-100" smtClean="0">
                <a:solidFill>
                  <a:srgbClr val="1503FD"/>
                </a:solidFill>
                <a:latin typeface="+mn-ea"/>
              </a:rPr>
              <a:t>01</a:t>
            </a:r>
          </a:p>
          <a:p>
            <a:pPr>
              <a:lnSpc>
                <a:spcPct val="130000"/>
              </a:lnSpc>
            </a:pPr>
            <a:r>
              <a:rPr lang="en-US" altLang="ko-KR" sz="1200" b="1" spc="-100" smtClean="0">
                <a:solidFill>
                  <a:srgbClr val="1503FD"/>
                </a:solidFill>
                <a:latin typeface="+mn-ea"/>
              </a:rPr>
              <a:t>09</a:t>
            </a:r>
            <a:endParaRPr lang="en-US" altLang="ko-KR" sz="1200" b="1" spc="-100" dirty="0" smtClean="0">
              <a:solidFill>
                <a:srgbClr val="1503FD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z="1200" b="1" spc="-100" smtClean="0">
                <a:solidFill>
                  <a:srgbClr val="1503FD"/>
                </a:solidFill>
                <a:latin typeface="+mn-ea"/>
              </a:rPr>
              <a:t>10</a:t>
            </a:r>
            <a:endParaRPr lang="en-US" altLang="ko-KR" sz="1200" b="1" spc="-100" dirty="0">
              <a:solidFill>
                <a:srgbClr val="1503FD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210788" y="5995159"/>
            <a:ext cx="7107048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spc="-100" smtClean="0">
                <a:solidFill>
                  <a:srgbClr val="1503FD"/>
                </a:solidFill>
                <a:latin typeface="+mn-ea"/>
              </a:rPr>
              <a:t>공간정보용 드론 </a:t>
            </a:r>
            <a:r>
              <a:rPr lang="en-US" altLang="ko-KR" sz="1200" b="1" spc="-100" smtClean="0">
                <a:solidFill>
                  <a:srgbClr val="1503FD"/>
                </a:solidFill>
                <a:latin typeface="+mn-ea"/>
              </a:rPr>
              <a:t>(Remo-M) </a:t>
            </a:r>
            <a:r>
              <a:rPr lang="ko-KR" altLang="en-US" sz="1200" b="1" spc="-100" smtClean="0">
                <a:solidFill>
                  <a:srgbClr val="1503FD"/>
                </a:solidFill>
                <a:latin typeface="+mn-ea"/>
              </a:rPr>
              <a:t>미국 수출</a:t>
            </a:r>
            <a:endParaRPr lang="en-US" altLang="ko-KR" sz="1200" b="1" spc="-100" smtClean="0">
              <a:solidFill>
                <a:srgbClr val="1503FD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spc="-100" smtClean="0">
                <a:solidFill>
                  <a:srgbClr val="1503FD"/>
                </a:solidFill>
                <a:latin typeface="+mn-ea"/>
              </a:rPr>
              <a:t>해양 오염감시 드론 공급계약 체결 </a:t>
            </a:r>
            <a:r>
              <a:rPr lang="en-US" altLang="ko-KR" sz="1200" b="1" spc="-100" smtClean="0">
                <a:solidFill>
                  <a:srgbClr val="1503FD"/>
                </a:solidFill>
                <a:latin typeface="+mn-ea"/>
              </a:rPr>
              <a:t>- </a:t>
            </a:r>
            <a:r>
              <a:rPr lang="ko-KR" altLang="en-US" sz="1200" b="1" spc="-100" smtClean="0">
                <a:solidFill>
                  <a:srgbClr val="1503FD"/>
                </a:solidFill>
                <a:latin typeface="+mn-ea"/>
              </a:rPr>
              <a:t>해양경찰청</a:t>
            </a:r>
            <a:endParaRPr lang="en-US" altLang="ko-KR" sz="1200" b="1" spc="-100" dirty="0" smtClean="0">
              <a:solidFill>
                <a:srgbClr val="1503FD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spc="-100" smtClean="0">
                <a:solidFill>
                  <a:srgbClr val="00B050"/>
                </a:solidFill>
                <a:latin typeface="+mn-ea"/>
              </a:rPr>
              <a:t>실종자 수색용 드론 공급계약 체결 </a:t>
            </a:r>
            <a:r>
              <a:rPr lang="en-US" altLang="ko-KR" sz="1200" b="1" spc="-100" smtClean="0">
                <a:solidFill>
                  <a:srgbClr val="00B050"/>
                </a:solidFill>
                <a:latin typeface="+mn-ea"/>
              </a:rPr>
              <a:t>- </a:t>
            </a:r>
            <a:r>
              <a:rPr lang="ko-KR" altLang="en-US" sz="1200" b="1" spc="-100" smtClean="0">
                <a:solidFill>
                  <a:srgbClr val="00B050"/>
                </a:solidFill>
                <a:latin typeface="+mn-ea"/>
              </a:rPr>
              <a:t>경찰청</a:t>
            </a:r>
            <a:endParaRPr lang="en-US" altLang="ko-KR" sz="1200" b="1" spc="-100" dirty="0" smtClean="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80" y="3297571"/>
            <a:ext cx="3087774" cy="17473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79" y="5186013"/>
            <a:ext cx="3087773" cy="17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1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8119266" y="1276619"/>
            <a:ext cx="2441482" cy="26311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7"/>
          <a:stretch/>
        </p:blipFill>
        <p:spPr>
          <a:xfrm>
            <a:off x="8119265" y="1276619"/>
            <a:ext cx="2440800" cy="320484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796117" y="1276618"/>
            <a:ext cx="2441482" cy="32048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15" y="3220403"/>
            <a:ext cx="2441481" cy="127011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7" r="16988" b="4949"/>
          <a:stretch/>
        </p:blipFill>
        <p:spPr>
          <a:xfrm>
            <a:off x="1" y="1270800"/>
            <a:ext cx="2716040" cy="5589915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484297" y="1275159"/>
            <a:ext cx="2441482" cy="32048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119266" y="1276619"/>
            <a:ext cx="2441482" cy="384705"/>
          </a:xfrm>
          <a:prstGeom prst="rect">
            <a:avLst/>
          </a:prstGeom>
          <a:blipFill dpi="0" rotWithShape="1">
            <a:blip r:embed="rId6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동급 최대 </a:t>
            </a:r>
            <a:r>
              <a:rPr lang="ko-KR" altLang="en-US" sz="1400" b="1" spc="-120" dirty="0" smtClean="0">
                <a:latin typeface="+mn-ea"/>
              </a:rPr>
              <a:t>비행시간 </a:t>
            </a:r>
            <a:r>
              <a:rPr lang="en-US" altLang="ko-KR" sz="1400" b="1" spc="-120" dirty="0" smtClean="0">
                <a:latin typeface="+mn-ea"/>
              </a:rPr>
              <a:t>:</a:t>
            </a:r>
            <a:r>
              <a:rPr lang="ko-KR" altLang="en-US" sz="1400" b="1" spc="-120" dirty="0" smtClean="0">
                <a:latin typeface="+mn-ea"/>
              </a:rPr>
              <a:t> </a:t>
            </a:r>
            <a:r>
              <a:rPr lang="en-US" altLang="ko-KR" sz="1400" b="1" spc="-120" dirty="0" smtClean="0">
                <a:latin typeface="+mn-ea"/>
              </a:rPr>
              <a:t>90</a:t>
            </a:r>
            <a:r>
              <a:rPr lang="ko-KR" altLang="en-US" sz="1400" b="1" spc="-120" dirty="0" smtClean="0">
                <a:latin typeface="+mn-ea"/>
              </a:rPr>
              <a:t>분</a:t>
            </a:r>
            <a:endParaRPr lang="ko-KR" altLang="en-US" sz="1400" b="1" spc="-120" dirty="0">
              <a:latin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50" dirty="0" smtClean="0"/>
              <a:t>항공 촬영 </a:t>
            </a:r>
            <a:r>
              <a:rPr lang="ko-KR" altLang="en-US" b="1" dirty="0"/>
              <a:t>및</a:t>
            </a:r>
            <a:r>
              <a:rPr lang="en-US" altLang="ko-KR" b="1" spc="-150" dirty="0" smtClean="0"/>
              <a:t> </a:t>
            </a:r>
            <a:r>
              <a:rPr lang="ko-KR" altLang="en-US" b="1" spc="-150" dirty="0" smtClean="0"/>
              <a:t>지도제작용 </a:t>
            </a:r>
            <a:r>
              <a:rPr lang="ko-KR" altLang="en-US" b="1" spc="-150" dirty="0" err="1" smtClean="0"/>
              <a:t>드론</a:t>
            </a:r>
            <a:r>
              <a:rPr lang="ko-KR" altLang="en-US" b="1" spc="-150" dirty="0" smtClean="0"/>
              <a:t> </a:t>
            </a:r>
            <a:r>
              <a:rPr lang="en-US" altLang="ko-KR" b="1" spc="-150" dirty="0" smtClean="0"/>
              <a:t> </a:t>
            </a:r>
            <a:r>
              <a:rPr lang="en-US" altLang="ko-KR" b="1" dirty="0" err="1" smtClean="0"/>
              <a:t>Rermo</a:t>
            </a:r>
            <a:r>
              <a:rPr lang="en-US" altLang="ko-KR" b="1" dirty="0" smtClean="0"/>
              <a:t>-M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dirty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18737-B8A7-461C-BF19-9B6AC5418DCB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750849" y="4753779"/>
            <a:ext cx="3890682" cy="2199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t" rotWithShape="0">
              <a:srgbClr val="7B9FC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64800" rtlCol="0" anchor="ctr">
            <a:normAutofit/>
          </a:bodyPr>
          <a:lstStyle/>
          <a:p>
            <a:pPr marL="88900" indent="-88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400" spc="-120">
              <a:solidFill>
                <a:srgbClr val="004580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876633" y="5192049"/>
            <a:ext cx="112466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기체크기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이륙중량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비행시간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운용고도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풍속조건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장비구성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비행속도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dirty="0" smtClean="0">
                <a:solidFill>
                  <a:srgbClr val="0061B2"/>
                </a:solidFill>
                <a:latin typeface="+mn-ea"/>
              </a:rPr>
              <a:t>운용거리</a:t>
            </a:r>
            <a:endParaRPr lang="en-US" altLang="ko-KR" sz="1100" b="1" dirty="0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카메라해상도</a:t>
            </a:r>
            <a:endParaRPr lang="en-US" altLang="ko-KR" sz="1100" b="1" smtClean="0">
              <a:solidFill>
                <a:srgbClr val="0061B2"/>
              </a:solidFill>
              <a:latin typeface="+mn-ea"/>
            </a:endParaRPr>
          </a:p>
          <a:p>
            <a:r>
              <a:rPr lang="ko-KR" altLang="en-US" sz="1100" b="1" smtClean="0">
                <a:solidFill>
                  <a:srgbClr val="0061B2"/>
                </a:solidFill>
                <a:latin typeface="+mn-ea"/>
              </a:rPr>
              <a:t>기타</a:t>
            </a:r>
            <a:endParaRPr lang="en-US" altLang="ko-KR" sz="1100" b="1" dirty="0">
              <a:solidFill>
                <a:srgbClr val="0061B2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159241" y="5192049"/>
            <a:ext cx="257486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1100" dirty="0" smtClean="0">
                <a:latin typeface="+mn-ea"/>
              </a:rPr>
              <a:t>1.8m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ko-KR" sz="1100" dirty="0">
                <a:latin typeface="+mn-ea"/>
              </a:rPr>
              <a:t>전폭</a:t>
            </a:r>
            <a:r>
              <a:rPr lang="en-US" altLang="ko-KR" sz="1100" dirty="0">
                <a:latin typeface="+mn-ea"/>
              </a:rPr>
              <a:t>) / 1.4m(</a:t>
            </a:r>
            <a:r>
              <a:rPr lang="ko-KR" altLang="ko-KR" sz="1100" dirty="0">
                <a:latin typeface="+mn-ea"/>
              </a:rPr>
              <a:t>전장</a:t>
            </a:r>
            <a:r>
              <a:rPr lang="en-US" altLang="ko-KR" sz="1100" dirty="0">
                <a:latin typeface="+mn-ea"/>
              </a:rPr>
              <a:t>)</a:t>
            </a:r>
            <a:endParaRPr lang="ko-KR" altLang="ko-KR" sz="1100" dirty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3.5kg</a:t>
            </a:r>
          </a:p>
          <a:p>
            <a:r>
              <a:rPr lang="en-US" altLang="ko-KR" sz="1100" smtClean="0">
                <a:latin typeface="+mn-ea"/>
              </a:rPr>
              <a:t>90</a:t>
            </a:r>
            <a:r>
              <a:rPr lang="ko-KR" altLang="en-US" sz="1100" smtClean="0">
                <a:latin typeface="+mn-ea"/>
              </a:rPr>
              <a:t>분 이상</a:t>
            </a:r>
            <a:endParaRPr lang="en-US" altLang="ko-KR" sz="1100" dirty="0">
              <a:latin typeface="+mn-ea"/>
            </a:endParaRPr>
          </a:p>
          <a:p>
            <a:r>
              <a:rPr lang="en-US" altLang="ko-KR" sz="1100" smtClean="0">
                <a:latin typeface="+mn-ea"/>
              </a:rPr>
              <a:t>100~150m</a:t>
            </a:r>
            <a:endParaRPr lang="en-US" altLang="ko-KR" sz="1100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100" smtClean="0">
                <a:latin typeface="+mn-ea"/>
              </a:rPr>
              <a:t>15m/s (</a:t>
            </a:r>
            <a:r>
              <a:rPr lang="ko-KR" altLang="en-US" sz="1100" smtClean="0">
                <a:latin typeface="+mn-ea"/>
              </a:rPr>
              <a:t>비행 중</a:t>
            </a:r>
            <a:r>
              <a:rPr lang="en-US" altLang="ko-KR" sz="1100" smtClean="0">
                <a:latin typeface="+mn-ea"/>
              </a:rPr>
              <a:t>) , 12m/s (</a:t>
            </a:r>
            <a:r>
              <a:rPr lang="ko-KR" altLang="en-US" sz="1100" smtClean="0">
                <a:latin typeface="+mn-ea"/>
              </a:rPr>
              <a:t>이륙</a:t>
            </a:r>
            <a:r>
              <a:rPr lang="en-US" altLang="ko-KR" sz="1100" smtClean="0">
                <a:latin typeface="+mn-ea"/>
              </a:rPr>
              <a:t>/</a:t>
            </a:r>
            <a:r>
              <a:rPr lang="ko-KR" altLang="en-US" sz="1100" smtClean="0">
                <a:latin typeface="+mn-ea"/>
              </a:rPr>
              <a:t>착륙</a:t>
            </a:r>
            <a:r>
              <a:rPr lang="en-US" altLang="ko-KR" sz="110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r>
              <a:rPr lang="ko-KR" altLang="ko-KR" sz="1100" dirty="0" smtClean="0">
                <a:latin typeface="+mn-ea"/>
              </a:rPr>
              <a:t>비행체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ko-KR" sz="1100" dirty="0">
                <a:latin typeface="+mn-ea"/>
              </a:rPr>
              <a:t>지상장비 </a:t>
            </a:r>
            <a:r>
              <a:rPr lang="en-US" altLang="ko-KR" sz="1100" dirty="0">
                <a:latin typeface="+mn-ea"/>
              </a:rPr>
              <a:t>/ </a:t>
            </a:r>
            <a:r>
              <a:rPr lang="ko-KR" altLang="ko-KR" sz="1100" dirty="0">
                <a:latin typeface="+mn-ea"/>
              </a:rPr>
              <a:t>임무장비</a:t>
            </a:r>
            <a:endParaRPr lang="en-US" altLang="ko-KR" sz="1100" dirty="0" smtClean="0"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50 </a:t>
            </a:r>
            <a:r>
              <a:rPr lang="en-US" altLang="ko-KR" sz="1100" dirty="0">
                <a:latin typeface="+mn-ea"/>
              </a:rPr>
              <a:t>~ </a:t>
            </a:r>
            <a:r>
              <a:rPr lang="en-US" altLang="ko-KR" sz="1100" dirty="0" smtClean="0">
                <a:latin typeface="+mn-ea"/>
              </a:rPr>
              <a:t>80km/h</a:t>
            </a:r>
          </a:p>
          <a:p>
            <a:r>
              <a:rPr lang="en-US" altLang="ko-KR" sz="1100" dirty="0" smtClean="0">
                <a:latin typeface="+mn-ea"/>
              </a:rPr>
              <a:t>5km </a:t>
            </a:r>
            <a:r>
              <a:rPr lang="ko-KR" altLang="en-US" sz="1100" dirty="0" smtClean="0">
                <a:latin typeface="+mn-ea"/>
              </a:rPr>
              <a:t>이상</a:t>
            </a:r>
            <a:endParaRPr lang="en-US" altLang="ko-KR" sz="1100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100" dirty="0" smtClean="0">
                <a:latin typeface="+mn-ea"/>
              </a:rPr>
              <a:t>20.1 </a:t>
            </a:r>
            <a:r>
              <a:rPr lang="en-US" altLang="ko-KR" sz="1100">
                <a:latin typeface="+mn-ea"/>
              </a:rPr>
              <a:t>M </a:t>
            </a:r>
            <a:r>
              <a:rPr lang="en-US" altLang="ko-KR" sz="1100" smtClean="0">
                <a:latin typeface="+mn-ea"/>
              </a:rPr>
              <a:t>Pixel</a:t>
            </a:r>
          </a:p>
          <a:p>
            <a:r>
              <a:rPr lang="en-US" altLang="ko-KR" sz="1100" smtClean="0">
                <a:latin typeface="+mn-ea"/>
              </a:rPr>
              <a:t>PPK </a:t>
            </a:r>
            <a:r>
              <a:rPr lang="ko-KR" altLang="en-US" sz="1100" smtClean="0">
                <a:latin typeface="+mn-ea"/>
              </a:rPr>
              <a:t>모듈 </a:t>
            </a:r>
            <a:r>
              <a:rPr lang="en-US" altLang="ko-KR" sz="1100" smtClean="0">
                <a:latin typeface="+mn-ea"/>
              </a:rPr>
              <a:t>(</a:t>
            </a:r>
            <a:r>
              <a:rPr lang="ko-KR" altLang="en-US" sz="1100" smtClean="0">
                <a:latin typeface="+mn-ea"/>
              </a:rPr>
              <a:t>옵션</a:t>
            </a:r>
            <a:r>
              <a:rPr lang="en-US" altLang="ko-KR" sz="110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876632" y="4808692"/>
            <a:ext cx="169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61B3"/>
                </a:solidFill>
                <a:latin typeface="+mn-ea"/>
                <a:cs typeface="Arial" panose="020B0604020202020204" pitchFamily="34" charset="0"/>
              </a:rPr>
              <a:t>Specifications</a:t>
            </a:r>
            <a:endParaRPr lang="ko-KR" altLang="en-US" b="1" dirty="0">
              <a:solidFill>
                <a:srgbClr val="0061B3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2966280" y="5182643"/>
            <a:ext cx="3469063" cy="0"/>
          </a:xfrm>
          <a:prstGeom prst="line">
            <a:avLst/>
          </a:prstGeom>
          <a:ln w="12700" cap="flat">
            <a:solidFill>
              <a:srgbClr val="006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97" y="1276619"/>
            <a:ext cx="2440800" cy="195546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796117" y="1276619"/>
            <a:ext cx="2441482" cy="384705"/>
          </a:xfrm>
          <a:prstGeom prst="rect">
            <a:avLst/>
          </a:prstGeom>
          <a:blipFill dpi="0" rotWithShape="1">
            <a:blip r:embed="rId6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>
                <a:latin typeface="+mn-ea"/>
              </a:rPr>
              <a:t>최고수준의 </a:t>
            </a:r>
            <a:r>
              <a:rPr lang="ko-KR" altLang="en-US" sz="1400" b="1" spc="-120" dirty="0" err="1">
                <a:latin typeface="+mn-ea"/>
              </a:rPr>
              <a:t>맵핑</a:t>
            </a:r>
            <a:r>
              <a:rPr lang="ko-KR" altLang="en-US" sz="1400" b="1" spc="-120" dirty="0">
                <a:latin typeface="+mn-ea"/>
              </a:rPr>
              <a:t> 정확도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796122" y="2952467"/>
            <a:ext cx="2441474" cy="25997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alpha val="56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 w="15875">
            <a:noFill/>
          </a:ln>
          <a:effectLst>
            <a:outerShdw dist="25400" dir="5400000" algn="t" rotWithShape="0">
              <a:srgbClr val="0061B2">
                <a:alpha val="70000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altLang="ko-KR" sz="1100" b="1" spc="-150" dirty="0">
                <a:solidFill>
                  <a:srgbClr val="0000FF"/>
                </a:solidFill>
                <a:latin typeface="+mn-ea"/>
              </a:rPr>
              <a:t>2017 </a:t>
            </a:r>
            <a:r>
              <a:rPr lang="ko-KR" altLang="en-US" sz="1100" b="1" spc="-150" dirty="0" smtClean="0">
                <a:solidFill>
                  <a:srgbClr val="0000FF"/>
                </a:solidFill>
                <a:latin typeface="+mn-ea"/>
              </a:rPr>
              <a:t>국토교통부 </a:t>
            </a:r>
            <a:r>
              <a:rPr lang="ko-KR" altLang="en-US" sz="1100" b="1" spc="-150" dirty="0">
                <a:solidFill>
                  <a:srgbClr val="0000FF"/>
                </a:solidFill>
                <a:latin typeface="+mn-ea"/>
              </a:rPr>
              <a:t>하천경진대회 최우수상 수상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29" y="3611544"/>
            <a:ext cx="2131929" cy="84850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57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94" y="1738265"/>
            <a:ext cx="1909146" cy="1293580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44" name="그룹 43"/>
          <p:cNvGrpSpPr/>
          <p:nvPr/>
        </p:nvGrpSpPr>
        <p:grpSpPr>
          <a:xfrm>
            <a:off x="5577077" y="3014804"/>
            <a:ext cx="2184295" cy="1312752"/>
            <a:chOff x="5298843" y="2483998"/>
            <a:chExt cx="2416942" cy="922231"/>
          </a:xfrm>
        </p:grpSpPr>
        <p:grpSp>
          <p:nvGrpSpPr>
            <p:cNvPr id="26" name="그룹 25"/>
            <p:cNvGrpSpPr/>
            <p:nvPr/>
          </p:nvGrpSpPr>
          <p:grpSpPr>
            <a:xfrm>
              <a:off x="5298843" y="2502577"/>
              <a:ext cx="1134184" cy="903652"/>
              <a:chOff x="5298843" y="1963040"/>
              <a:chExt cx="1134184" cy="90365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8843" y="1963040"/>
                <a:ext cx="1134184" cy="582469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5562118" y="2571162"/>
                <a:ext cx="686792" cy="295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b="1" spc="-150" dirty="0">
                    <a:latin typeface="+mn-ea"/>
                  </a:rPr>
                  <a:t>정사영상</a:t>
                </a: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6489777" y="2483998"/>
              <a:ext cx="1226008" cy="922231"/>
              <a:chOff x="6489777" y="1944461"/>
              <a:chExt cx="1226008" cy="922231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5690" y="1944461"/>
                <a:ext cx="1134184" cy="598511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  <p:sp>
            <p:nvSpPr>
              <p:cNvPr id="41" name="직사각형 40"/>
              <p:cNvSpPr/>
              <p:nvPr/>
            </p:nvSpPr>
            <p:spPr>
              <a:xfrm>
                <a:off x="6489777" y="2571162"/>
                <a:ext cx="1226008" cy="295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000" b="1" spc="-150" dirty="0" smtClean="0">
                    <a:latin typeface="+mn-ea"/>
                  </a:rPr>
                  <a:t>멀티 스펙트럼 센서</a:t>
                </a:r>
                <a:endParaRPr lang="ko-KR" altLang="en-US" sz="1000" b="1" spc="-150" dirty="0">
                  <a:latin typeface="+mn-ea"/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5457691" y="1276619"/>
            <a:ext cx="2441482" cy="384705"/>
          </a:xfrm>
          <a:prstGeom prst="rect">
            <a:avLst/>
          </a:prstGeom>
          <a:blipFill dpi="0" rotWithShape="1">
            <a:blip r:embed="rId6" cstate="print"/>
            <a:srcRect/>
            <a:tile tx="0" ty="0" sx="30000" sy="3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spc="-120" dirty="0" smtClean="0">
                <a:latin typeface="+mn-ea"/>
              </a:rPr>
              <a:t>간편한 모듈 </a:t>
            </a:r>
            <a:r>
              <a:rPr lang="ko-KR" altLang="en-US" sz="1400" b="1" spc="-120" dirty="0">
                <a:latin typeface="+mn-ea"/>
              </a:rPr>
              <a:t>교환 </a:t>
            </a:r>
            <a:r>
              <a:rPr lang="ko-KR" altLang="en-US" sz="1400" b="1" spc="-120" dirty="0" smtClean="0">
                <a:latin typeface="+mn-ea"/>
              </a:rPr>
              <a:t>방식</a:t>
            </a:r>
            <a:r>
              <a:rPr lang="en-US" altLang="ko-KR" sz="1400" b="1" spc="-120" dirty="0" smtClean="0">
                <a:latin typeface="+mn-ea"/>
              </a:rPr>
              <a:t>(PRO)</a:t>
            </a:r>
            <a:endParaRPr lang="ko-KR" altLang="en-US" sz="1400" b="1" spc="-120" dirty="0">
              <a:latin typeface="+mn-ea"/>
            </a:endParaRPr>
          </a:p>
        </p:txBody>
      </p:sp>
      <p:sp>
        <p:nvSpPr>
          <p:cNvPr id="52" name="오각형 51"/>
          <p:cNvSpPr/>
          <p:nvPr/>
        </p:nvSpPr>
        <p:spPr>
          <a:xfrm rot="16200000">
            <a:off x="8187262" y="3900214"/>
            <a:ext cx="993501" cy="162286"/>
          </a:xfrm>
          <a:prstGeom prst="homePlate">
            <a:avLst/>
          </a:prstGeom>
          <a:pattFill prst="wdUpDiag">
            <a:fgClr>
              <a:srgbClr val="93E3FF"/>
            </a:fgClr>
            <a:bgClr>
              <a:srgbClr val="85D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1" name="오각형 60"/>
          <p:cNvSpPr/>
          <p:nvPr/>
        </p:nvSpPr>
        <p:spPr>
          <a:xfrm rot="16200000">
            <a:off x="8788105" y="3836662"/>
            <a:ext cx="1120604" cy="162286"/>
          </a:xfrm>
          <a:prstGeom prst="homePlate">
            <a:avLst/>
          </a:prstGeom>
          <a:pattFill prst="wdUpDiag">
            <a:fgClr>
              <a:srgbClr val="93E3FF"/>
            </a:fgClr>
            <a:bgClr>
              <a:srgbClr val="85DFF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474393" y="2999585"/>
            <a:ext cx="4010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E</a:t>
            </a:r>
            <a:r>
              <a:rPr lang="ko-KR" altLang="en-US" sz="1100" b="1" dirty="0" smtClean="0">
                <a:latin typeface="+mn-ea"/>
              </a:rPr>
              <a:t>사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130774" y="2876716"/>
            <a:ext cx="4171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K</a:t>
            </a:r>
            <a:r>
              <a:rPr lang="ko-KR" altLang="en-US" sz="1100" b="1" dirty="0" smtClean="0">
                <a:latin typeface="+mn-ea"/>
              </a:rPr>
              <a:t>사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9095044" y="3078454"/>
            <a:ext cx="4892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6</a:t>
            </a:r>
            <a:r>
              <a:rPr lang="en-US" altLang="ko-KR" sz="1100" b="1" dirty="0" smtClean="0">
                <a:latin typeface="+mn-ea"/>
              </a:rPr>
              <a:t>0</a:t>
            </a:r>
            <a:r>
              <a:rPr lang="ko-KR" altLang="en-US" sz="1100" b="1" dirty="0" smtClean="0">
                <a:latin typeface="+mn-ea"/>
              </a:rPr>
              <a:t>분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430309" y="3201565"/>
            <a:ext cx="4892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latin typeface="+mn-ea"/>
              </a:rPr>
              <a:t>5</a:t>
            </a:r>
            <a:r>
              <a:rPr lang="en-US" altLang="ko-KR" sz="1100" b="1" dirty="0" smtClean="0">
                <a:latin typeface="+mn-ea"/>
              </a:rPr>
              <a:t>0</a:t>
            </a:r>
            <a:r>
              <a:rPr lang="ko-KR" altLang="en-US" sz="1100" b="1" dirty="0" smtClean="0">
                <a:latin typeface="+mn-ea"/>
              </a:rPr>
              <a:t>분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690510" y="2506032"/>
            <a:ext cx="627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00FF"/>
                </a:solidFill>
                <a:latin typeface="+mn-ea"/>
              </a:rPr>
              <a:t>90</a:t>
            </a:r>
            <a:r>
              <a:rPr lang="ko-KR" altLang="en-US" sz="1600" b="1" dirty="0" smtClean="0">
                <a:solidFill>
                  <a:srgbClr val="0000FF"/>
                </a:solidFill>
                <a:latin typeface="+mn-ea"/>
              </a:rPr>
              <a:t>분</a:t>
            </a:r>
            <a:endParaRPr lang="ko-KR" altLang="en-US" sz="16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2" name="오각형 61"/>
          <p:cNvSpPr/>
          <p:nvPr/>
        </p:nvSpPr>
        <p:spPr>
          <a:xfrm rot="16200000">
            <a:off x="9189251" y="3573073"/>
            <a:ext cx="1647782" cy="162287"/>
          </a:xfrm>
          <a:prstGeom prst="homePlate">
            <a:avLst/>
          </a:prstGeom>
          <a:pattFill prst="wdUpDiag">
            <a:fgClr>
              <a:srgbClr val="0061B2"/>
            </a:fgClr>
            <a:bgClr>
              <a:srgbClr val="00529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50" y="1897573"/>
            <a:ext cx="1412901" cy="545067"/>
          </a:xfrm>
          <a:prstGeom prst="rect">
            <a:avLst/>
          </a:prstGeom>
          <a:effectLst>
            <a:glow rad="38100">
              <a:schemeClr val="bg1">
                <a:alpha val="40000"/>
              </a:schemeClr>
            </a:glow>
          </a:effec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16" y="1703758"/>
            <a:ext cx="462505" cy="462505"/>
          </a:xfrm>
          <a:prstGeom prst="rect">
            <a:avLst/>
          </a:prstGeom>
          <a:ln>
            <a:noFill/>
          </a:ln>
          <a:effectLst>
            <a:glow rad="25400">
              <a:schemeClr val="bg1">
                <a:alpha val="40000"/>
              </a:schemeClr>
            </a:glow>
          </a:effectLst>
        </p:spPr>
      </p:pic>
      <p:pic>
        <p:nvPicPr>
          <p:cNvPr id="49" name="Picture 2" descr="D:\디카 탄자니아\DSC00877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463" y="4742649"/>
            <a:ext cx="3674440" cy="209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792949" y="1388195"/>
            <a:ext cx="1085193" cy="350070"/>
          </a:xfrm>
          <a:prstGeom prst="rect">
            <a:avLst/>
          </a:prstGeom>
          <a:noFill/>
        </p:spPr>
        <p:txBody>
          <a:bodyPr wrap="square" lIns="72362" tIns="36182" rIns="72362" bIns="36182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 Unicode MS" panose="020B0604020202020204" pitchFamily="50" charset="-127"/>
              </a:rPr>
              <a:t>Remo-M </a:t>
            </a:r>
          </a:p>
        </p:txBody>
      </p:sp>
      <p:pic>
        <p:nvPicPr>
          <p:cNvPr id="50" name="그림 49">
            <a:hlinkClick r:id="rId15" action="ppaction://hlinkfile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81" y="1332760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53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pc="-150" dirty="0" smtClean="0"/>
              <a:t>항공 촬영 </a:t>
            </a:r>
            <a:r>
              <a:rPr lang="ko-KR" altLang="en-US" b="1" dirty="0"/>
              <a:t>및</a:t>
            </a:r>
            <a:r>
              <a:rPr lang="en-US" altLang="ko-KR" b="1" spc="-150" dirty="0" smtClean="0"/>
              <a:t> </a:t>
            </a:r>
            <a:r>
              <a:rPr lang="ko-KR" altLang="en-US" b="1" spc="-150" dirty="0" smtClean="0"/>
              <a:t>지도제작용 </a:t>
            </a:r>
            <a:r>
              <a:rPr lang="ko-KR" altLang="en-US" b="1" spc="-150" err="1" smtClean="0"/>
              <a:t>드론</a:t>
            </a:r>
            <a:r>
              <a:rPr lang="ko-KR" altLang="en-US" b="1" spc="-150" smtClean="0"/>
              <a:t> </a:t>
            </a:r>
            <a:r>
              <a:rPr lang="en-US" altLang="ko-KR" b="1" spc="-150" smtClean="0"/>
              <a:t> </a:t>
            </a:r>
            <a:r>
              <a:rPr lang="en-US" altLang="ko-KR" b="1" smtClean="0"/>
              <a:t>Remo-M</a:t>
            </a:r>
            <a:endParaRPr lang="ko-KR" altLang="en-US" b="1" spc="-150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726" y="1433423"/>
            <a:ext cx="4897825" cy="2495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그림 50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6" y="3426761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59094" y="1440873"/>
            <a:ext cx="4907316" cy="2488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그림 52">
            <a:hlinkClick r:id="rId7" action="ppaction://hlinkfile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66" y="3435814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 cstate="print"/>
          <a:srcRect r="12863"/>
          <a:stretch/>
        </p:blipFill>
        <p:spPr>
          <a:xfrm>
            <a:off x="181891" y="4199634"/>
            <a:ext cx="3439495" cy="2482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 cstate="print"/>
          <a:srcRect l="3103" r="4312"/>
          <a:stretch/>
        </p:blipFill>
        <p:spPr>
          <a:xfrm>
            <a:off x="3766241" y="4198193"/>
            <a:ext cx="3458424" cy="2492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62962" y="1484766"/>
            <a:ext cx="294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&lt;</a:t>
            </a:r>
            <a:r>
              <a:rPr lang="ko-KR" altLang="en-US" b="1" smtClean="0"/>
              <a:t>스마트입체도시 영상</a:t>
            </a:r>
            <a:r>
              <a:rPr lang="en-US" altLang="ko-KR" b="1" smtClean="0"/>
              <a:t>&gt;</a:t>
            </a:r>
            <a:endParaRPr lang="ko-KR" altLang="en-US" b="1"/>
          </a:p>
        </p:txBody>
      </p:sp>
      <p:sp>
        <p:nvSpPr>
          <p:cNvPr id="58" name="TextBox 57"/>
          <p:cNvSpPr txBox="1"/>
          <p:nvPr/>
        </p:nvSpPr>
        <p:spPr>
          <a:xfrm>
            <a:off x="5495454" y="1457606"/>
            <a:ext cx="294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&lt;</a:t>
            </a:r>
            <a:r>
              <a:rPr lang="ko-KR" altLang="en-US" b="1" smtClean="0">
                <a:solidFill>
                  <a:schemeClr val="bg1"/>
                </a:solidFill>
              </a:rPr>
              <a:t>도심 </a:t>
            </a:r>
            <a:r>
              <a:rPr lang="en-US" altLang="ko-KR" b="1" smtClean="0">
                <a:solidFill>
                  <a:schemeClr val="bg1"/>
                </a:solidFill>
              </a:rPr>
              <a:t>3D</a:t>
            </a:r>
            <a:r>
              <a:rPr lang="ko-KR" altLang="en-US" b="1" smtClean="0">
                <a:solidFill>
                  <a:schemeClr val="bg1"/>
                </a:solidFill>
              </a:rPr>
              <a:t> 영상</a:t>
            </a:r>
            <a:r>
              <a:rPr lang="en-US" altLang="ko-KR" b="1" smtClean="0">
                <a:solidFill>
                  <a:schemeClr val="bg1"/>
                </a:solidFill>
              </a:rPr>
              <a:t>&gt;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28387" y="4227967"/>
            <a:ext cx="195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&lt;</a:t>
            </a:r>
            <a:r>
              <a:rPr lang="ko-KR" altLang="en-US" b="1" smtClean="0">
                <a:solidFill>
                  <a:schemeClr val="bg1"/>
                </a:solidFill>
              </a:rPr>
              <a:t>도로 </a:t>
            </a:r>
            <a:r>
              <a:rPr lang="en-US" altLang="ko-KR" b="1" smtClean="0">
                <a:solidFill>
                  <a:schemeClr val="bg1"/>
                </a:solidFill>
              </a:rPr>
              <a:t>3D</a:t>
            </a:r>
            <a:r>
              <a:rPr lang="ko-KR" altLang="en-US" b="1" smtClean="0">
                <a:solidFill>
                  <a:schemeClr val="bg1"/>
                </a:solidFill>
              </a:rPr>
              <a:t> 영상</a:t>
            </a:r>
            <a:r>
              <a:rPr lang="en-US" altLang="ko-KR" b="1" smtClean="0">
                <a:solidFill>
                  <a:schemeClr val="bg1"/>
                </a:solidFill>
              </a:rPr>
              <a:t>&gt;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60" name="그림 59">
            <a:hlinkClick r:id="rId10" action="ppaction://hlinkfile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6" y="6188066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8" name="TextBox 67"/>
          <p:cNvSpPr txBox="1"/>
          <p:nvPr/>
        </p:nvSpPr>
        <p:spPr>
          <a:xfrm>
            <a:off x="5088047" y="4227967"/>
            <a:ext cx="251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&lt;</a:t>
            </a:r>
            <a:r>
              <a:rPr lang="ko-KR" altLang="en-US" b="1" smtClean="0"/>
              <a:t>교량 모델링 영상</a:t>
            </a:r>
            <a:r>
              <a:rPr lang="en-US" altLang="ko-KR" b="1" smtClean="0"/>
              <a:t>&gt;</a:t>
            </a:r>
            <a:endParaRPr lang="ko-KR" altLang="en-US" b="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69792" y="4191754"/>
            <a:ext cx="2996425" cy="2492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9" name="TextBox 68"/>
          <p:cNvSpPr txBox="1"/>
          <p:nvPr/>
        </p:nvSpPr>
        <p:spPr>
          <a:xfrm>
            <a:off x="7496268" y="4209861"/>
            <a:ext cx="308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&lt;</a:t>
            </a:r>
            <a:r>
              <a:rPr lang="ko-KR" altLang="en-US" b="1" smtClean="0"/>
              <a:t>저수지 정사영상 이미지</a:t>
            </a:r>
            <a:r>
              <a:rPr lang="en-US" altLang="ko-KR" b="1" smtClean="0"/>
              <a:t>&gt;</a:t>
            </a:r>
            <a:endParaRPr lang="ko-KR" altLang="en-US" b="1"/>
          </a:p>
        </p:txBody>
      </p:sp>
      <p:sp>
        <p:nvSpPr>
          <p:cNvPr id="19" name="슬라이드 번호 개체 틀 10"/>
          <p:cNvSpPr>
            <a:spLocks noGrp="1"/>
          </p:cNvSpPr>
          <p:nvPr>
            <p:ph type="sldNum" sz="quarter" idx="4"/>
          </p:nvPr>
        </p:nvSpPr>
        <p:spPr>
          <a:xfrm>
            <a:off x="9984508" y="146648"/>
            <a:ext cx="567465" cy="402483"/>
          </a:xfrm>
        </p:spPr>
        <p:txBody>
          <a:bodyPr/>
          <a:lstStyle/>
          <a:p>
            <a:fld id="{6A318737-B8A7-461C-BF19-9B6AC5418DCB}" type="slidenum">
              <a:rPr lang="en-US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84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정밀 농업용 드론 </a:t>
            </a:r>
            <a:r>
              <a:rPr lang="en-US" altLang="ko-KR" b="1" smtClean="0"/>
              <a:t>Remo-M</a:t>
            </a:r>
            <a:r>
              <a:rPr lang="ko-KR" altLang="en-US" b="1" smtClean="0"/>
              <a:t> </a:t>
            </a:r>
            <a:endParaRPr lang="ko-KR" altLang="en-US" b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#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3" y="2344847"/>
            <a:ext cx="10221362" cy="464442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0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0123" y="1435188"/>
            <a:ext cx="10221362" cy="312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 useBgFill="1">
        <p:nvSpPr>
          <p:cNvPr id="9" name="직사각형 8"/>
          <p:cNvSpPr/>
          <p:nvPr/>
        </p:nvSpPr>
        <p:spPr>
          <a:xfrm>
            <a:off x="190123" y="1747319"/>
            <a:ext cx="10221362" cy="4750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2412" y="1406588"/>
            <a:ext cx="148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chemeClr val="bg1"/>
                </a:solidFill>
              </a:rPr>
              <a:t>SMART FARM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123" y="1747319"/>
            <a:ext cx="10157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mtClean="0"/>
              <a:t>* </a:t>
            </a:r>
            <a:r>
              <a:rPr lang="ko-KR" altLang="en-US" sz="1600" smtClean="0"/>
              <a:t>수확량 공급을 위한 원거리 센서</a:t>
            </a:r>
            <a:r>
              <a:rPr lang="en-US" altLang="ko-KR" sz="1600"/>
              <a:t> </a:t>
            </a:r>
            <a:r>
              <a:rPr lang="en-US" altLang="ko-KR" sz="1600" smtClean="0"/>
              <a:t>                                           * </a:t>
            </a:r>
            <a:r>
              <a:rPr lang="ko-KR" altLang="en-US" sz="1600" smtClean="0"/>
              <a:t>수확량 예측 및 출하량 조정</a:t>
            </a:r>
            <a:endParaRPr lang="ko-KR" altLang="en-US" sz="1600"/>
          </a:p>
        </p:txBody>
      </p:sp>
      <p:sp>
        <p:nvSpPr>
          <p:cNvPr id="7" name="직사각형 6"/>
          <p:cNvSpPr/>
          <p:nvPr/>
        </p:nvSpPr>
        <p:spPr>
          <a:xfrm>
            <a:off x="4608214" y="2344847"/>
            <a:ext cx="615636" cy="4644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646691" y="4318502"/>
            <a:ext cx="538681" cy="51604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03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항공 촬영 및 지도제작용 드론 </a:t>
            </a:r>
            <a:r>
              <a:rPr lang="en-US" altLang="ko-KR" b="1" smtClean="0"/>
              <a:t>Remo-M</a:t>
            </a:r>
            <a:endParaRPr lang="ko-KR" altLang="en-US" b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#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0511" y="1276530"/>
            <a:ext cx="4001302" cy="189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133" y="5123264"/>
            <a:ext cx="3130214" cy="1857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75" y="5131940"/>
            <a:ext cx="3292508" cy="1857336"/>
          </a:xfrm>
          <a:prstGeom prst="rect">
            <a:avLst/>
          </a:prstGeom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90511" y="5123264"/>
            <a:ext cx="4001302" cy="1866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8074" y="1512499"/>
            <a:ext cx="1389443" cy="9262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52844" y="1512499"/>
            <a:ext cx="1407609" cy="92955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581035" y="1586291"/>
            <a:ext cx="35012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0763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800" smtClean="0">
                <a:solidFill>
                  <a:schemeClr val="accent6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2800" smtClean="0">
                <a:solidFill>
                  <a:schemeClr val="accent6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[</a:t>
            </a:r>
            <a:r>
              <a:rPr lang="ko-KR" altLang="en-US" sz="2000" smtClean="0">
                <a:solidFill>
                  <a:schemeClr val="accent6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튀니지 정밀농업 프로젝트</a:t>
            </a:r>
            <a:r>
              <a:rPr lang="en-US" altLang="ko-KR" sz="2000" smtClean="0">
                <a:solidFill>
                  <a:schemeClr val="accent6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]</a:t>
            </a:r>
          </a:p>
        </p:txBody>
      </p:sp>
      <p:pic>
        <p:nvPicPr>
          <p:cNvPr id="11" name="Picture 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90511" y="3227729"/>
            <a:ext cx="4001302" cy="184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그림 12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94" y="6449363"/>
            <a:ext cx="453386" cy="453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sp useBgFill="1">
        <p:nvSpPr>
          <p:cNvPr id="15" name="직사각형 14"/>
          <p:cNvSpPr/>
          <p:nvPr/>
        </p:nvSpPr>
        <p:spPr>
          <a:xfrm>
            <a:off x="138457" y="2551699"/>
            <a:ext cx="6421996" cy="246733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133" y="2678999"/>
            <a:ext cx="655205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en-US" altLang="ko-KR" smtClean="0"/>
              <a:t>    [</a:t>
            </a:r>
            <a:r>
              <a:rPr lang="ko-KR" altLang="en-US" smtClean="0"/>
              <a:t>개요</a:t>
            </a:r>
            <a:r>
              <a:rPr lang="en-US" altLang="ko-KR" smtClean="0"/>
              <a:t>]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smtClean="0"/>
              <a:t>농업 생산성 향상을 위한 드론 솔루션 구축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smtClean="0"/>
              <a:t>드론 및 </a:t>
            </a:r>
            <a:r>
              <a:rPr lang="en-US" altLang="ko-KR" sz="1600" smtClean="0"/>
              <a:t>S/W </a:t>
            </a:r>
            <a:r>
              <a:rPr lang="ko-KR" altLang="en-US" sz="1600" smtClean="0"/>
              <a:t>교육</a:t>
            </a:r>
            <a:endParaRPr lang="en-US" altLang="ko-KR" sz="1600" smtClean="0"/>
          </a:p>
          <a:p>
            <a:r>
              <a:rPr lang="en-US" altLang="ko-KR" smtClean="0"/>
              <a:t>     [</a:t>
            </a:r>
            <a:r>
              <a:rPr lang="ko-KR" altLang="en-US" smtClean="0"/>
              <a:t>일정</a:t>
            </a:r>
            <a:r>
              <a:rPr lang="en-US" altLang="ko-KR" smtClean="0"/>
              <a:t>]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smtClean="0"/>
              <a:t>2018.08.01 – 2019.09.26</a:t>
            </a:r>
          </a:p>
          <a:p>
            <a:r>
              <a:rPr lang="en-US" altLang="ko-KR" smtClean="0"/>
              <a:t>     [</a:t>
            </a:r>
            <a:r>
              <a:rPr lang="ko-KR" altLang="en-US" smtClean="0"/>
              <a:t>기대효과</a:t>
            </a:r>
            <a:r>
              <a:rPr lang="en-US" altLang="ko-KR" smtClean="0"/>
              <a:t>]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smtClean="0"/>
              <a:t>정밀 농업 드론의 시연 및 필요한 기술 이전</a:t>
            </a:r>
            <a:endParaRPr lang="en-US" altLang="ko-KR" sz="1600" smtClean="0"/>
          </a:p>
          <a:p>
            <a:r>
              <a:rPr lang="en-US" altLang="ko-KR" sz="1600"/>
              <a:t> </a:t>
            </a:r>
            <a:r>
              <a:rPr lang="en-US" altLang="ko-KR" sz="1600" smtClean="0"/>
              <a:t>      -&gt; </a:t>
            </a:r>
            <a:r>
              <a:rPr lang="ko-KR" altLang="en-US" sz="1600" smtClean="0"/>
              <a:t>농업 생산성 향상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17168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8026" y="304722"/>
            <a:ext cx="9583947" cy="503290"/>
          </a:xfrm>
        </p:spPr>
        <p:txBody>
          <a:bodyPr/>
          <a:lstStyle/>
          <a:p>
            <a:r>
              <a:rPr lang="ko-KR" altLang="en-US" b="1" smtClean="0"/>
              <a:t>항공 촬영 및 지도제작용 드론 </a:t>
            </a:r>
            <a:r>
              <a:rPr lang="en-US" altLang="ko-KR" b="1" smtClean="0"/>
              <a:t>Remo-M</a:t>
            </a:r>
            <a:endParaRPr lang="ko-KR" altLang="en-US" b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smtClean="0"/>
              <a:t>#</a:t>
            </a:r>
            <a:endParaRPr lang="ko-KR" altLang="en-US" dirty="0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-9850" y="402484"/>
            <a:ext cx="862646" cy="50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chemeClr val="bg1"/>
                </a:solidFill>
                <a:latin typeface="+mn-ea"/>
                <a:ea typeface="+mn-ea"/>
                <a:cs typeface="Verdana" panose="020B0604030504040204" pitchFamily="34" charset="0"/>
              </a:rPr>
              <a:t>05</a:t>
            </a:r>
            <a:endParaRPr lang="en-US" b="0" dirty="0">
              <a:solidFill>
                <a:schemeClr val="bg1"/>
              </a:solidFill>
              <a:latin typeface="+mn-ea"/>
              <a:ea typeface="+mn-ea"/>
              <a:cs typeface="Verdana" panose="020B0604030504040204" pitchFamily="34" charset="0"/>
            </a:endParaRPr>
          </a:p>
        </p:txBody>
      </p:sp>
      <p:pic>
        <p:nvPicPr>
          <p:cNvPr id="2055" name="_x101752592" descr="EMB00003da4136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26"/>
          <a:stretch>
            <a:fillRect/>
          </a:stretch>
        </p:blipFill>
        <p:spPr bwMode="auto">
          <a:xfrm>
            <a:off x="6699564" y="5314383"/>
            <a:ext cx="3992249" cy="172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_x101752192" descr="EMB00003da4136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5" r="8659" b="9912"/>
          <a:stretch>
            <a:fillRect/>
          </a:stretch>
        </p:blipFill>
        <p:spPr bwMode="auto">
          <a:xfrm>
            <a:off x="3376942" y="5314383"/>
            <a:ext cx="3241141" cy="172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_x101746752" descr="EMB00003da413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1" y="5314383"/>
            <a:ext cx="3147180" cy="172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6" descr="탄자니아 국기에 대한 이미지 검색결과"/>
          <p:cNvSpPr>
            <a:spLocks noChangeAspect="1" noChangeArrowheads="1"/>
          </p:cNvSpPr>
          <p:nvPr/>
        </p:nvSpPr>
        <p:spPr bwMode="auto">
          <a:xfrm>
            <a:off x="63500" y="-136525"/>
            <a:ext cx="14382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7" y="1481187"/>
            <a:ext cx="1428677" cy="941741"/>
          </a:xfrm>
          <a:prstGeom prst="rect">
            <a:avLst/>
          </a:prstGeom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9886" y="1481187"/>
            <a:ext cx="1412341" cy="94174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1421393" y="1473224"/>
            <a:ext cx="38205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07633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smtClean="0">
                <a:solidFill>
                  <a:schemeClr val="accent6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[</a:t>
            </a:r>
            <a:r>
              <a:rPr lang="ko-KR" altLang="en-US" sz="2000" smtClean="0">
                <a:solidFill>
                  <a:schemeClr val="accent6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탄자니아 토지 등록 효율화 방법론 도출 프로젝트</a:t>
            </a:r>
            <a:r>
              <a:rPr lang="en-US" altLang="ko-KR" sz="2000" smtClean="0">
                <a:solidFill>
                  <a:schemeClr val="accent6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]</a:t>
            </a:r>
          </a:p>
        </p:txBody>
      </p:sp>
      <p:sp useBgFill="1">
        <p:nvSpPr>
          <p:cNvPr id="27" name="직사각형 26"/>
          <p:cNvSpPr/>
          <p:nvPr/>
        </p:nvSpPr>
        <p:spPr>
          <a:xfrm>
            <a:off x="138457" y="2551699"/>
            <a:ext cx="6473770" cy="267215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2601" y="2668328"/>
            <a:ext cx="64796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en-US" altLang="ko-KR" smtClean="0"/>
              <a:t>    [</a:t>
            </a:r>
            <a:r>
              <a:rPr lang="ko-KR" altLang="en-US" smtClean="0"/>
              <a:t>개요</a:t>
            </a:r>
            <a:r>
              <a:rPr lang="en-US" altLang="ko-KR" smtClean="0"/>
              <a:t>]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smtClean="0"/>
              <a:t>효율적 토지 등록을 위한 역량 부족</a:t>
            </a:r>
            <a:endParaRPr lang="en-US" altLang="ko-KR" sz="160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smtClean="0"/>
              <a:t>빈번한 토지 관련 논쟁</a:t>
            </a:r>
            <a:r>
              <a:rPr lang="en-US" altLang="ko-KR" sz="1600" smtClean="0"/>
              <a:t>/</a:t>
            </a:r>
            <a:r>
              <a:rPr lang="ko-KR" altLang="en-US" sz="1600" smtClean="0"/>
              <a:t>충돌</a:t>
            </a:r>
            <a:endParaRPr lang="en-US" altLang="ko-KR" sz="1600" smtClean="0"/>
          </a:p>
          <a:p>
            <a:r>
              <a:rPr lang="en-US" altLang="ko-KR"/>
              <a:t> </a:t>
            </a:r>
            <a:r>
              <a:rPr lang="en-US" altLang="ko-KR" smtClean="0"/>
              <a:t>    [</a:t>
            </a:r>
            <a:r>
              <a:rPr lang="ko-KR" altLang="en-US" smtClean="0"/>
              <a:t>일정</a:t>
            </a:r>
            <a:r>
              <a:rPr lang="en-US" altLang="ko-KR" smtClean="0"/>
              <a:t>]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smtClean="0"/>
              <a:t>2017.08.28 - 2017.12.27 (</a:t>
            </a:r>
            <a:r>
              <a:rPr lang="ko-KR" altLang="en-US" sz="1600" smtClean="0"/>
              <a:t>예비 타당성 조사</a:t>
            </a:r>
            <a:r>
              <a:rPr lang="en-US" altLang="ko-KR" sz="160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smtClean="0"/>
              <a:t>2020.01.01 – 2022.12.31 (</a:t>
            </a:r>
            <a:r>
              <a:rPr lang="ko-KR" altLang="en-US" sz="1600" smtClean="0"/>
              <a:t>주요 프로젝트</a:t>
            </a:r>
            <a:r>
              <a:rPr lang="en-US" altLang="ko-KR" sz="1600" smtClean="0"/>
              <a:t>)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[</a:t>
            </a:r>
            <a:r>
              <a:rPr lang="ko-KR" altLang="en-US" smtClean="0"/>
              <a:t>기대효과</a:t>
            </a:r>
            <a:r>
              <a:rPr lang="en-US" altLang="ko-KR" smtClean="0"/>
              <a:t>]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smtClean="0"/>
              <a:t>현대화된 지도제작 시스템 환경 구축</a:t>
            </a:r>
            <a:r>
              <a:rPr lang="en-US" altLang="ko-KR" sz="1600" smtClean="0"/>
              <a:t> </a:t>
            </a:r>
            <a:r>
              <a:rPr lang="en-US" altLang="ko-KR" sz="1600"/>
              <a:t>-&gt;  </a:t>
            </a:r>
            <a:r>
              <a:rPr lang="ko-KR" altLang="en-US" sz="1600" smtClean="0"/>
              <a:t>효율적인 토지 활용</a:t>
            </a:r>
            <a:endParaRPr lang="en-US" altLang="ko-KR" sz="160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smtClean="0"/>
              <a:t>안정화된 토지 행정</a:t>
            </a:r>
            <a:r>
              <a:rPr lang="en-US" altLang="ko-KR" sz="1600" smtClean="0"/>
              <a:t> </a:t>
            </a:r>
            <a:r>
              <a:rPr lang="en-US" altLang="ko-KR" sz="1600"/>
              <a:t>-&gt;  </a:t>
            </a:r>
            <a:r>
              <a:rPr lang="ko-KR" altLang="en-US" sz="1600" smtClean="0"/>
              <a:t>토지 생산성 향상</a:t>
            </a:r>
            <a:endParaRPr lang="ko-KR" altLang="en-US" sz="160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64" y="1305464"/>
            <a:ext cx="3992249" cy="19597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63" y="3315331"/>
            <a:ext cx="3992249" cy="194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7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6524</TotalTime>
  <Words>2319</Words>
  <Application>Microsoft Office PowerPoint</Application>
  <PresentationFormat>사용자 지정</PresentationFormat>
  <Paragraphs>706</Paragraphs>
  <Slides>26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HY헤드라인M</vt:lpstr>
      <vt:lpstr>Wingdings</vt:lpstr>
      <vt:lpstr>Arial</vt:lpstr>
      <vt:lpstr>Arial Unicode MS</vt:lpstr>
      <vt:lpstr>나눔바른고딕</vt:lpstr>
      <vt:lpstr>맑은 고딕</vt:lpstr>
      <vt:lpstr>함초롬바탕</vt:lpstr>
      <vt:lpstr>Verdana</vt:lpstr>
      <vt:lpstr>Rix모던고딕 M</vt:lpstr>
      <vt:lpstr>Calibri</vt:lpstr>
      <vt:lpstr>Office 테마</vt:lpstr>
      <vt:lpstr>PowerPoint 프레젠테이션</vt:lpstr>
      <vt:lpstr>회사 제품과 사업 영역</vt:lpstr>
      <vt:lpstr>회사 연혁  2001~2013</vt:lpstr>
      <vt:lpstr>회사 연혁  2014~현재</vt:lpstr>
      <vt:lpstr>항공 촬영 및 지도제작용 드론  Rermo-M</vt:lpstr>
      <vt:lpstr>항공 촬영 및 지도제작용 드론  Remo-M</vt:lpstr>
      <vt:lpstr>정밀 농업용 드론 Remo-M </vt:lpstr>
      <vt:lpstr>항공 촬영 및 지도제작용 드론 Remo-M</vt:lpstr>
      <vt:lpstr>항공 촬영 및 지도제작용 드론 Remo-M</vt:lpstr>
      <vt:lpstr>공간정보용 드론,  Remo-M Pro</vt:lpstr>
      <vt:lpstr>주∙야간 정찰 및 감시용 드론  RemoEye-002 Pro</vt:lpstr>
      <vt:lpstr>다목적 수직 이·착륙 드론  RemoTOL</vt:lpstr>
      <vt:lpstr>재난 감시 및 정찰용 드론  RemoEye-006</vt:lpstr>
      <vt:lpstr>다목적 산업용 드론  Remocopter-300M(V)</vt:lpstr>
      <vt:lpstr>다목적 산업용 드론 Remocopter-500</vt:lpstr>
      <vt:lpstr>다목적 산업용 드론  Remocopter-800M(V)</vt:lpstr>
      <vt:lpstr>다목적 임무용 드론 Remocopter-900</vt:lpstr>
      <vt:lpstr>다목적 임무용 드론 Remocopter-900</vt:lpstr>
      <vt:lpstr>다목적 산업용 드론 Remocopter-010(V)</vt:lpstr>
      <vt:lpstr>주요시설 상시 감시용 드론  T(Tethered)-Rotor</vt:lpstr>
      <vt:lpstr>농업용 방제, 입제 살포 드론  RemoFarm-10A</vt:lpstr>
      <vt:lpstr>장기체공 유·무인 복합항공기  OPV</vt:lpstr>
      <vt:lpstr>PowerPoint 프레젠테이션</vt:lpstr>
      <vt:lpstr>무선 영상 통신 모뎀 (2.4GHz / KC인증 제품)</vt:lpstr>
      <vt:lpstr>Network &amp; System Integration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sec</cp:lastModifiedBy>
  <cp:revision>669</cp:revision>
  <cp:lastPrinted>2018-05-29T04:45:13Z</cp:lastPrinted>
  <dcterms:created xsi:type="dcterms:W3CDTF">2016-12-26T00:43:18Z</dcterms:created>
  <dcterms:modified xsi:type="dcterms:W3CDTF">2020-02-25T08:21:17Z</dcterms:modified>
</cp:coreProperties>
</file>